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301" r:id="rId3"/>
    <p:sldId id="293" r:id="rId4"/>
    <p:sldId id="291" r:id="rId5"/>
    <p:sldId id="306" r:id="rId6"/>
    <p:sldId id="259" r:id="rId7"/>
    <p:sldId id="298" r:id="rId8"/>
    <p:sldId id="281" r:id="rId9"/>
    <p:sldId id="302" r:id="rId10"/>
    <p:sldId id="303" r:id="rId11"/>
    <p:sldId id="304" r:id="rId12"/>
    <p:sldId id="288" r:id="rId13"/>
    <p:sldId id="282" r:id="rId14"/>
    <p:sldId id="305" r:id="rId15"/>
    <p:sldId id="272" r:id="rId16"/>
    <p:sldId id="273" r:id="rId17"/>
    <p:sldId id="307" r:id="rId18"/>
    <p:sldId id="308" r:id="rId19"/>
    <p:sldId id="261" r:id="rId20"/>
    <p:sldId id="274" r:id="rId21"/>
    <p:sldId id="26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4" d="100"/>
          <a:sy n="64" d="100"/>
        </p:scale>
        <p:origin x="72" y="3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454816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156778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224970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627404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1378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042841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47728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387402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6176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529296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D66720-A4EF-4945-8D2F-66698D8725BC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411387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5000"/>
                <a:lumOff val="95000"/>
              </a:schemeClr>
            </a:gs>
            <a:gs pos="74000">
              <a:schemeClr val="accent1">
                <a:lumMod val="45000"/>
                <a:lumOff val="55000"/>
              </a:schemeClr>
            </a:gs>
            <a:gs pos="83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D66720-A4EF-4945-8D2F-66698D8725BC}" type="datetimeFigureOut">
              <a:rPr lang="en-GB" smtClean="0"/>
              <a:t>17/09/2025</a:t>
            </a:fld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69158A-B868-46B3-A8ED-5CE67C5C5E73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43113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hereaderteacher.com/" TargetMode="External"/><Relationship Id="rId2" Type="http://schemas.openxmlformats.org/officeDocument/2006/relationships/hyperlink" Target="https://www.lovereading4schools.co.uk/lists" TargetMode="Externa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nspcc.org.uk/keeping-children-safe/online-safety/" TargetMode="Externa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21158" y="689753"/>
            <a:ext cx="10875838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6600" b="1" dirty="0">
                <a:ln w="12700">
                  <a:solidFill>
                    <a:schemeClr val="accent1"/>
                  </a:solidFill>
                  <a:prstDash val="solid"/>
                </a:ln>
                <a:solidFill>
                  <a:schemeClr val="accent1">
                    <a:lumMod val="50000"/>
                  </a:schemeClr>
                </a:solidFill>
                <a:effectLst>
                  <a:outerShdw dist="38100" dir="2640000" algn="bl" rotWithShape="0">
                    <a:schemeClr val="accent1"/>
                  </a:outerShdw>
                </a:effectLst>
                <a:latin typeface="Comic Sans MS" panose="030F0702030302020204" pitchFamily="66" charset="0"/>
              </a:rPr>
              <a:t>WELCOME TO YEAR 5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466671" y="2265737"/>
            <a:ext cx="955132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800" b="1" dirty="0">
                <a:latin typeface="Comic Sans MS" panose="030F0702030302020204" pitchFamily="66" charset="0"/>
              </a:rPr>
              <a:t>Mrs Pierce </a:t>
            </a:r>
            <a:r>
              <a:rPr lang="en-GB" sz="4800" b="1" dirty="0" err="1">
                <a:latin typeface="Comic Sans MS" panose="030F0702030302020204" pitchFamily="66" charset="0"/>
              </a:rPr>
              <a:t>Collinao</a:t>
            </a:r>
            <a:r>
              <a:rPr lang="en-GB" sz="4800" b="1" dirty="0">
                <a:latin typeface="Comic Sans MS" panose="030F0702030302020204" pitchFamily="66" charset="0"/>
              </a:rPr>
              <a:t> (Mrs PC)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466671" y="3124830"/>
            <a:ext cx="860367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200" dirty="0">
                <a:latin typeface="Comic Sans MS" panose="030F0702030302020204" pitchFamily="66" charset="0"/>
              </a:rPr>
              <a:t>Mrs Lane – Class Teaching Assistant</a:t>
            </a:r>
          </a:p>
          <a:p>
            <a:pPr algn="ctr"/>
            <a:r>
              <a:rPr lang="en-GB" sz="3200" dirty="0">
                <a:latin typeface="Comic Sans MS" panose="030F0702030302020204" pitchFamily="66" charset="0"/>
              </a:rPr>
              <a:t>Miss </a:t>
            </a:r>
            <a:r>
              <a:rPr lang="en-GB" sz="3200" dirty="0" err="1">
                <a:latin typeface="Comic Sans MS" panose="030F0702030302020204" pitchFamily="66" charset="0"/>
              </a:rPr>
              <a:t>Olcot</a:t>
            </a:r>
            <a:r>
              <a:rPr lang="en-GB" sz="3200" dirty="0">
                <a:latin typeface="Comic Sans MS" panose="030F0702030302020204" pitchFamily="66" charset="0"/>
              </a:rPr>
              <a:t>– Learning Support Assistant</a:t>
            </a:r>
          </a:p>
          <a:p>
            <a:pPr algn="ctr"/>
            <a:endParaRPr lang="en-GB" sz="32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565709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334469" y="-1182983"/>
            <a:ext cx="7058588" cy="9702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910801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644203" y="-1008331"/>
            <a:ext cx="6539994" cy="8970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59304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23206" y="748144"/>
            <a:ext cx="1080654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3600" dirty="0">
                <a:solidFill>
                  <a:srgbClr val="FF00FF"/>
                </a:solidFill>
                <a:latin typeface="Book Antiqua" panose="02040602050305030304" pitchFamily="18" charset="0"/>
              </a:rPr>
              <a:t>Click on the link below for the updated recommended reading book list for Y5 pupils. Happy reading!   </a:t>
            </a:r>
            <a:r>
              <a:rPr lang="en-US" altLang="en-US" sz="1400" dirty="0">
                <a:solidFill>
                  <a:srgbClr val="346C9C"/>
                </a:solidFill>
                <a:latin typeface="Ubuntu"/>
                <a:hlinkClick r:id="rId2"/>
              </a:rPr>
              <a:t>https://www.lovereading4schools.co.uk/lists</a:t>
            </a:r>
            <a:endParaRPr lang="en-US" altLang="en-US" sz="1400" dirty="0">
              <a:solidFill>
                <a:srgbClr val="333333"/>
              </a:solidFill>
              <a:latin typeface="Ubuntu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23206" y="3756235"/>
            <a:ext cx="1003346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FontTx/>
              <a:buChar char="•"/>
            </a:pPr>
            <a:r>
              <a:rPr lang="en-US" altLang="en-US" sz="2800" dirty="0">
                <a:solidFill>
                  <a:srgbClr val="008000"/>
                </a:solidFill>
                <a:latin typeface="Comic Sans MS" panose="030F0702030302020204" pitchFamily="66" charset="0"/>
              </a:rPr>
              <a:t>Check out this website </a:t>
            </a:r>
            <a:r>
              <a:rPr lang="en-US" altLang="en-US" sz="2800" dirty="0">
                <a:solidFill>
                  <a:srgbClr val="346C9C"/>
                </a:solidFill>
                <a:latin typeface="Comic Sans MS" panose="030F0702030302020204" pitchFamily="66" charset="0"/>
                <a:hlinkClick r:id="rId3"/>
              </a:rPr>
              <a:t>https://www.thereaderteacher.com/</a:t>
            </a:r>
            <a:r>
              <a:rPr lang="en-US" altLang="en-US" sz="2800" dirty="0">
                <a:solidFill>
                  <a:srgbClr val="008000"/>
                </a:solidFill>
                <a:latin typeface="Comic Sans MS" panose="030F0702030302020204" pitchFamily="66" charset="0"/>
              </a:rPr>
              <a:t> for some fantastic book recommendations for Year 5/6!</a:t>
            </a:r>
            <a:endParaRPr lang="en-US" altLang="en-US" sz="2800" dirty="0">
              <a:solidFill>
                <a:srgbClr val="333333"/>
              </a:solidFill>
              <a:latin typeface="Ubuntu"/>
            </a:endParaRPr>
          </a:p>
        </p:txBody>
      </p:sp>
    </p:spTree>
    <p:extLst>
      <p:ext uri="{BB962C8B-B14F-4D97-AF65-F5344CB8AC3E}">
        <p14:creationId xmlns:p14="http://schemas.microsoft.com/office/powerpoint/2010/main" val="32319752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BDCFA23-AE66-4488-B2E7-24361C6B1D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983" y="730075"/>
            <a:ext cx="11259845" cy="5397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88434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775" y="1123067"/>
            <a:ext cx="4895623" cy="370210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25398" y="1875206"/>
            <a:ext cx="6519966" cy="46800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C0FDBA1F-473C-4445-BC7F-BFC88469FD8B}"/>
              </a:ext>
            </a:extLst>
          </p:cNvPr>
          <p:cNvSpPr txBox="1"/>
          <p:nvPr/>
        </p:nvSpPr>
        <p:spPr>
          <a:xfrm>
            <a:off x="2121763" y="266330"/>
            <a:ext cx="8353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Morning work 8:45 a.m. – 9:00 a.m. </a:t>
            </a:r>
          </a:p>
        </p:txBody>
      </p:sp>
    </p:spTree>
    <p:extLst>
      <p:ext uri="{BB962C8B-B14F-4D97-AF65-F5344CB8AC3E}">
        <p14:creationId xmlns:p14="http://schemas.microsoft.com/office/powerpoint/2010/main" val="22585392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86" y="-92075"/>
            <a:ext cx="10515600" cy="1325563"/>
          </a:xfrm>
        </p:spPr>
        <p:txBody>
          <a:bodyPr/>
          <a:lstStyle/>
          <a:p>
            <a:pPr algn="ctr"/>
            <a:r>
              <a:rPr lang="en-GB" u="sng" dirty="0">
                <a:latin typeface="Comic Sans MS" panose="030F0702030302020204" pitchFamily="66" charset="0"/>
              </a:rPr>
              <a:t>Maths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7820" y="1035916"/>
            <a:ext cx="11646130" cy="4351338"/>
          </a:xfrm>
        </p:spPr>
        <p:txBody>
          <a:bodyPr/>
          <a:lstStyle/>
          <a:p>
            <a:r>
              <a:rPr lang="en-GB" sz="4400" dirty="0">
                <a:latin typeface="Comic Sans MS" panose="030F0702030302020204" pitchFamily="66" charset="0"/>
              </a:rPr>
              <a:t>Cracking Times Tables – Every Tuesday</a:t>
            </a:r>
          </a:p>
          <a:p>
            <a:r>
              <a:rPr lang="en-GB" sz="4400" dirty="0">
                <a:latin typeface="Comic Sans MS" panose="030F0702030302020204" pitchFamily="66" charset="0"/>
              </a:rPr>
              <a:t>White Rose Maths</a:t>
            </a:r>
          </a:p>
          <a:p>
            <a:endParaRPr lang="en-GB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B4F825A-8267-4C84-AFB7-580B5390547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3591" y="2163907"/>
            <a:ext cx="658523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3824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294" y="692121"/>
            <a:ext cx="5095875" cy="51911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5914" y="1564005"/>
            <a:ext cx="4294130" cy="318381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221470" y="980902"/>
            <a:ext cx="49840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/>
              <a:t>Reasoning and problem solving</a:t>
            </a:r>
          </a:p>
        </p:txBody>
      </p:sp>
    </p:spTree>
    <p:extLst>
      <p:ext uri="{BB962C8B-B14F-4D97-AF65-F5344CB8AC3E}">
        <p14:creationId xmlns:p14="http://schemas.microsoft.com/office/powerpoint/2010/main" val="30895201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55AC54-911E-4350-8161-E5B34E409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Weekly News from Year 5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31961-DAD7-46AB-ABA6-8BBC6C921C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4000" dirty="0">
                <a:latin typeface="Comic Sans MS" panose="030F0702030302020204" pitchFamily="66" charset="0"/>
              </a:rPr>
              <a:t>You’ll find a summary of our week in the school’s weekly newsletter</a:t>
            </a:r>
          </a:p>
          <a:p>
            <a:r>
              <a:rPr lang="en-GB" sz="4000" dirty="0">
                <a:latin typeface="Comic Sans MS" panose="030F0702030302020204" pitchFamily="66" charset="0"/>
              </a:rPr>
              <a:t>Please read this &amp; discuss with your child</a:t>
            </a:r>
          </a:p>
          <a:p>
            <a:r>
              <a:rPr lang="en-GB" sz="4000" dirty="0">
                <a:latin typeface="Comic Sans MS" panose="030F0702030302020204" pitchFamily="66" charset="0"/>
              </a:rPr>
              <a:t>Good way to keep informed of current Y5 topics for possible days out etc.</a:t>
            </a:r>
          </a:p>
          <a:p>
            <a:r>
              <a:rPr lang="en-GB" sz="4000" dirty="0">
                <a:latin typeface="Comic Sans MS" panose="030F0702030302020204" pitchFamily="66" charset="0"/>
              </a:rPr>
              <a:t>Reminders are also on our news page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395989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A160E-DFA7-4D3E-A5D2-CDB21DDA04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0983" y="-150938"/>
            <a:ext cx="10515600" cy="1325563"/>
          </a:xfrm>
        </p:spPr>
        <p:txBody>
          <a:bodyPr/>
          <a:lstStyle/>
          <a:p>
            <a:pPr algn="ctr"/>
            <a:r>
              <a:rPr lang="en-GB" dirty="0">
                <a:latin typeface="Comic Sans MS" panose="030F0702030302020204" pitchFamily="66" charset="0"/>
              </a:rPr>
              <a:t>E-SAFETY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5F9B4402-404F-40DA-A254-583DD41847F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50693" y="803564"/>
            <a:ext cx="4163350" cy="177409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E8C4EB25-0F93-486A-923E-A34BDE55F56A}"/>
              </a:ext>
            </a:extLst>
          </p:cNvPr>
          <p:cNvSpPr/>
          <p:nvPr/>
        </p:nvSpPr>
        <p:spPr>
          <a:xfrm>
            <a:off x="2544937" y="851459"/>
            <a:ext cx="535013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3600" dirty="0"/>
              <a:t>www.ceopeducation.co.uk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51FF475-FE16-4109-8622-AADC30D54186}"/>
              </a:ext>
            </a:extLst>
          </p:cNvPr>
          <p:cNvSpPr/>
          <p:nvPr/>
        </p:nvSpPr>
        <p:spPr>
          <a:xfrm>
            <a:off x="550693" y="2697948"/>
            <a:ext cx="710348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3600" dirty="0">
                <a:hlinkClick r:id="rId3"/>
              </a:rPr>
              <a:t>Keeping children safe online | NSPCC</a:t>
            </a:r>
            <a:endParaRPr lang="en-GB" sz="36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C68C552-D0C4-4564-958D-6BC5649BFD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42338" y="1400743"/>
            <a:ext cx="4560245" cy="14509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FFCD9CA-03FD-4A91-A6E6-D665293E1F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01124" y="583199"/>
            <a:ext cx="2691878" cy="9706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1C87522-E5D5-43E1-90A4-4E451CEB0297}"/>
              </a:ext>
            </a:extLst>
          </p:cNvPr>
          <p:cNvSpPr txBox="1"/>
          <p:nvPr/>
        </p:nvSpPr>
        <p:spPr>
          <a:xfrm>
            <a:off x="432462" y="3532159"/>
            <a:ext cx="11392593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Talk to your child about what apps they’re using and who they’re talking to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Take an interest and try to establish open communication to enable you to monitor what they’re doing online &amp; help them understand that they can always talk to you if they are worried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Don’t rely 100% on Family Controls from your Internet Provider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Don’t allow your child to go to bed with their device/phone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Please don’t think “This will never happen to us or my child.” It does, it has and it will!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12850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14972" y="458077"/>
            <a:ext cx="94144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dirty="0">
                <a:latin typeface="Comic Sans MS" panose="030F0702030302020204" pitchFamily="66" charset="0"/>
              </a:rPr>
              <a:t>How to support your child at home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48641" y="1563724"/>
            <a:ext cx="10332720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• </a:t>
            </a:r>
            <a:r>
              <a:rPr lang="en-GB" sz="2400" dirty="0">
                <a:latin typeface="Comic Sans MS" panose="030F0702030302020204" pitchFamily="66" charset="0"/>
              </a:rPr>
              <a:t>Help your child get into a home-learning routine.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• Listen to them read when you can and read to them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• Have a dictionary and thesaurus in the home/online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• Practise times tables – NC expectation that they should know their times tables by end of Year 4.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• Maths in real life contexts – money, time, measuring (recipes etc.)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Ask them about their learning and well-being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Encourage them to talk to an adult in school if they feel uncomfortable about anything ASAP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Encourage them to further research a topic –Trips/books/museums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400" dirty="0">
                <a:latin typeface="Comic Sans MS" panose="030F0702030302020204" pitchFamily="66" charset="0"/>
              </a:rPr>
              <a:t>If you have knowledge/resources to share or know someone who we could invite into school to enrich our learning please let us know!</a:t>
            </a:r>
          </a:p>
        </p:txBody>
      </p:sp>
      <p:pic>
        <p:nvPicPr>
          <p:cNvPr id="5122" name="Picture 2" descr="http://www.e-hackney.co.uk/wp-content/uploads/2016/07/Math2520Symbol2520Clipart.gi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20675" y="332999"/>
            <a:ext cx="1740768" cy="144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976" y="332998"/>
            <a:ext cx="1623512" cy="11639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62005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81465" y="2300851"/>
            <a:ext cx="2354634" cy="259157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7922029" y="331421"/>
            <a:ext cx="37656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Our Class Charter, written and signed by the children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68E7C6F-2F55-4696-AFCD-053B78B7D036}"/>
              </a:ext>
            </a:extLst>
          </p:cNvPr>
          <p:cNvSpPr txBox="1"/>
          <p:nvPr/>
        </p:nvSpPr>
        <p:spPr>
          <a:xfrm rot="2049787">
            <a:off x="9523529" y="4295200"/>
            <a:ext cx="23973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dirty="0">
                <a:solidFill>
                  <a:srgbClr val="7030A0"/>
                </a:solidFill>
                <a:latin typeface="Castellar" panose="020A0402060406010301" pitchFamily="18" charset="0"/>
              </a:rPr>
              <a:t>House Points!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31" y="331421"/>
            <a:ext cx="6962775" cy="6057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414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05939" y="200934"/>
            <a:ext cx="9261763" cy="873471"/>
          </a:xfrm>
        </p:spPr>
        <p:txBody>
          <a:bodyPr>
            <a:normAutofit fontScale="90000"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Communicating with me and the school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5939" y="1143981"/>
            <a:ext cx="10034846" cy="4351338"/>
          </a:xfrm>
        </p:spPr>
        <p:txBody>
          <a:bodyPr>
            <a:noAutofit/>
          </a:bodyPr>
          <a:lstStyle/>
          <a:p>
            <a:r>
              <a:rPr lang="en-GB" dirty="0">
                <a:solidFill>
                  <a:srgbClr val="7030A0"/>
                </a:solidFill>
                <a:latin typeface="Comic Sans MS" panose="030F0702030302020204" pitchFamily="66" charset="0"/>
              </a:rPr>
              <a:t>I’m normally dismissing the class at the end of the day – please do come and talk to me then if you can.</a:t>
            </a:r>
          </a:p>
          <a:p>
            <a:r>
              <a:rPr lang="en-GB" dirty="0">
                <a:latin typeface="Comic Sans MS" panose="030F0702030302020204" pitchFamily="66" charset="0"/>
              </a:rPr>
              <a:t>Alternatively, please e-mail the School Office who will forward any message to me</a:t>
            </a:r>
          </a:p>
          <a:p>
            <a:r>
              <a:rPr lang="en-GB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Please direct any medical appointment information directly to the School Office </a:t>
            </a:r>
            <a:r>
              <a:rPr lang="en-GB" sz="2400" b="1" u="sng" dirty="0">
                <a:solidFill>
                  <a:srgbClr val="7030A0"/>
                </a:solidFill>
                <a:latin typeface="Comic Sans MS" panose="030F0702030302020204" pitchFamily="66" charset="0"/>
              </a:rPr>
              <a:t>via e-mail </a:t>
            </a:r>
            <a:r>
              <a:rPr lang="en-GB" sz="2400" dirty="0">
                <a:solidFill>
                  <a:srgbClr val="7030A0"/>
                </a:solidFill>
                <a:latin typeface="Comic Sans MS" panose="030F0702030302020204" pitchFamily="66" charset="0"/>
              </a:rPr>
              <a:t>wherever possible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If your child has received additional support in the past, this will continue as much as possible. Intervention groups may be set up according to pupil needs as they are identified</a:t>
            </a:r>
          </a:p>
          <a:p>
            <a:r>
              <a:rPr lang="en-GB" sz="2000" dirty="0">
                <a:latin typeface="Comic Sans MS" panose="030F0702030302020204" pitchFamily="66" charset="0"/>
              </a:rPr>
              <a:t>Mrs Heard, our School </a:t>
            </a:r>
            <a:r>
              <a:rPr lang="en-GB" sz="2000" dirty="0" err="1">
                <a:latin typeface="Comic Sans MS" panose="030F0702030302020204" pitchFamily="66" charset="0"/>
              </a:rPr>
              <a:t>SENCo</a:t>
            </a:r>
            <a:r>
              <a:rPr lang="en-GB" sz="2000" dirty="0">
                <a:latin typeface="Comic Sans MS" panose="030F0702030302020204" pitchFamily="66" charset="0"/>
              </a:rPr>
              <a:t>, will continue to work with pupils and parents where relevant and rest assured staff communicate regularly.</a:t>
            </a:r>
          </a:p>
          <a:p>
            <a:r>
              <a:rPr lang="en-GB" sz="2400" dirty="0">
                <a:latin typeface="Comic Sans MS" panose="030F0702030302020204" pitchFamily="66" charset="0"/>
              </a:rPr>
              <a:t>Please be assured I want the best for your child and will do whatever I can to help and support them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78404" y="131358"/>
            <a:ext cx="1781322" cy="127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09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608" y="467462"/>
            <a:ext cx="2105025" cy="260032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4611" y="4212196"/>
            <a:ext cx="2562225" cy="24003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29566" y="2060620"/>
            <a:ext cx="79076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5400" dirty="0">
                <a:latin typeface="Comic Sans MS" panose="030F0702030302020204" pitchFamily="66" charset="0"/>
              </a:rPr>
              <a:t>Thank you for listening – 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0716204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324" y="174568"/>
            <a:ext cx="108148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u="sng" dirty="0">
                <a:latin typeface="Comic Sans MS" panose="030F0702030302020204" pitchFamily="66" charset="0"/>
              </a:rPr>
              <a:t>Reflective Learning Time – Break &amp; Lunch 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65513" y="1388226"/>
            <a:ext cx="11055927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dirty="0">
                <a:latin typeface="Comic Sans MS" panose="030F0702030302020204" pitchFamily="66" charset="0"/>
              </a:rPr>
              <a:t>This is linked to our behaviour policy and pupils who receive an orange or red sanction will be asked to complete a reflection sheet and miss 10/15/30 minutes of their break time.</a:t>
            </a:r>
          </a:p>
          <a:p>
            <a:endParaRPr lang="en-GB" sz="28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GB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Occasionally, pupils will be asked to rewrite or finish off work that they were expected to complete in a lesson.</a:t>
            </a:r>
          </a:p>
          <a:p>
            <a:endParaRPr lang="en-GB" sz="2800" dirty="0">
              <a:solidFill>
                <a:srgbClr val="7030A0"/>
              </a:solidFill>
              <a:latin typeface="Comic Sans MS" panose="030F0702030302020204" pitchFamily="66" charset="0"/>
            </a:endParaRPr>
          </a:p>
          <a:p>
            <a:r>
              <a:rPr lang="en-GB" sz="2800" dirty="0">
                <a:solidFill>
                  <a:srgbClr val="7030A0"/>
                </a:solidFill>
                <a:latin typeface="Comic Sans MS" panose="030F0702030302020204" pitchFamily="66" charset="0"/>
              </a:rPr>
              <a:t>This involves going to the Duty Teacher’s classroom and completing the work before going out to play/eat.</a:t>
            </a:r>
          </a:p>
        </p:txBody>
      </p:sp>
    </p:spTree>
    <p:extLst>
      <p:ext uri="{BB962C8B-B14F-4D97-AF65-F5344CB8AC3E}">
        <p14:creationId xmlns:p14="http://schemas.microsoft.com/office/powerpoint/2010/main" val="32752124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709950" y="-66706"/>
            <a:ext cx="616804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>
                <a:latin typeface="Comic Sans MS" panose="030F0702030302020204" pitchFamily="66" charset="0"/>
              </a:rPr>
              <a:t>Home Learning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40325" y="1041290"/>
            <a:ext cx="11288685" cy="66710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latin typeface="Comic Sans MS" panose="030F0702030302020204" pitchFamily="66" charset="0"/>
              </a:rPr>
              <a:t>Maths home learning </a:t>
            </a:r>
            <a:r>
              <a:rPr lang="en-GB" sz="2400" dirty="0">
                <a:latin typeface="Comic Sans MS" panose="030F0702030302020204" pitchFamily="66" charset="0"/>
              </a:rPr>
              <a:t>is set on a Thursday and will be checked the following Thursday:</a:t>
            </a:r>
          </a:p>
          <a:p>
            <a:endParaRPr lang="en-GB" sz="1400" dirty="0">
              <a:latin typeface="Comic Sans MS" panose="030F0702030302020204" pitchFamily="66" charset="0"/>
            </a:endParaRPr>
          </a:p>
          <a:p>
            <a:r>
              <a:rPr lang="en-GB" sz="2400" b="1" dirty="0">
                <a:latin typeface="Comic Sans MS" panose="030F0702030302020204" pitchFamily="66" charset="0"/>
              </a:rPr>
              <a:t>60 minutes of Maths Whizz </a:t>
            </a:r>
            <a:r>
              <a:rPr lang="en-GB" sz="2400" dirty="0">
                <a:latin typeface="Comic Sans MS" panose="030F0702030302020204" pitchFamily="66" charset="0"/>
              </a:rPr>
              <a:t>(this includes in-school Maths ICT slot time)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dirty="0">
                <a:latin typeface="Comic Sans MS" panose="030F0702030302020204" pitchFamily="66" charset="0"/>
              </a:rPr>
              <a:t>TTRS log-ins will work up until Year 6 – this is optional but recommended!</a:t>
            </a:r>
          </a:p>
          <a:p>
            <a:endParaRPr lang="en-GB" sz="2400" dirty="0">
              <a:latin typeface="Comic Sans MS" panose="030F0702030302020204" pitchFamily="66" charset="0"/>
            </a:endParaRPr>
          </a:p>
          <a:p>
            <a:r>
              <a:rPr lang="en-GB" sz="2400" b="1" dirty="0">
                <a:latin typeface="Comic Sans MS" panose="030F0702030302020204" pitchFamily="66" charset="0"/>
              </a:rPr>
              <a:t>Reading Bookmark &amp; purple Reading Journal </a:t>
            </a:r>
            <a:r>
              <a:rPr lang="en-GB" sz="2400" dirty="0">
                <a:latin typeface="Comic Sans MS" panose="030F0702030302020204" pitchFamily="66" charset="0"/>
              </a:rPr>
              <a:t>checked weekly (pupils know which day they need to hand this in). </a:t>
            </a:r>
            <a:r>
              <a:rPr lang="en-GB" sz="2400" b="1" dirty="0">
                <a:latin typeface="Comic Sans MS" panose="030F0702030302020204" pitchFamily="66" charset="0"/>
              </a:rPr>
              <a:t>Journals should be in school EVERY DAY as we sometimes complete an activity in class.</a:t>
            </a:r>
            <a:endParaRPr lang="en-GB" sz="2400" dirty="0">
              <a:latin typeface="Comic Sans MS" panose="030F0702030302020204" pitchFamily="66" charset="0"/>
            </a:endParaRPr>
          </a:p>
          <a:p>
            <a:endParaRPr lang="en-GB" sz="1050" dirty="0">
              <a:latin typeface="Comic Sans MS" panose="030F0702030302020204" pitchFamily="66" charset="0"/>
            </a:endParaRPr>
          </a:p>
          <a:p>
            <a:endParaRPr lang="en-GB" sz="1100" dirty="0">
              <a:latin typeface="Comic Sans MS" panose="030F0702030302020204" pitchFamily="66" charset="0"/>
            </a:endParaRPr>
          </a:p>
          <a:p>
            <a:r>
              <a:rPr lang="en-GB" sz="2400" b="1" dirty="0">
                <a:latin typeface="Comic Sans MS" panose="030F0702030302020204" pitchFamily="66" charset="0"/>
              </a:rPr>
              <a:t>Minimum of 2 high-quality Reading Journal entries per half term </a:t>
            </a:r>
          </a:p>
          <a:p>
            <a:endParaRPr lang="en-GB" sz="1100" b="1" dirty="0">
              <a:latin typeface="Comic Sans MS" panose="030F0702030302020204" pitchFamily="66" charset="0"/>
            </a:endParaRPr>
          </a:p>
          <a:p>
            <a:endParaRPr lang="en-GB" sz="900" dirty="0">
              <a:latin typeface="Comic Sans MS" panose="030F0702030302020204" pitchFamily="66" charset="0"/>
            </a:endParaRPr>
          </a:p>
          <a:p>
            <a:r>
              <a:rPr lang="en-GB" sz="2400" b="1" dirty="0">
                <a:latin typeface="Comic Sans MS" panose="030F0702030302020204" pitchFamily="66" charset="0"/>
              </a:rPr>
              <a:t>If Maths or Reading home-learning tasks </a:t>
            </a:r>
            <a:r>
              <a:rPr lang="en-GB" sz="2400" dirty="0">
                <a:latin typeface="Comic Sans MS" panose="030F0702030302020204" pitchFamily="66" charset="0"/>
              </a:rPr>
              <a:t>are not completed then pupils will be expected to complete this during Thursday lunchtime.</a:t>
            </a:r>
            <a:endParaRPr lang="en-GB" sz="2800" dirty="0">
              <a:latin typeface="Comic Sans MS" panose="030F0702030302020204" pitchFamily="66" charset="0"/>
            </a:endParaRP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endParaRPr lang="en-GB" sz="2800" dirty="0">
              <a:latin typeface="Comic Sans MS" panose="030F0702030302020204" pitchFamily="66" charset="0"/>
            </a:endParaRPr>
          </a:p>
        </p:txBody>
      </p:sp>
      <p:pic>
        <p:nvPicPr>
          <p:cNvPr id="5" name="Picture 2" descr="http://www.brecknock.camden.sch.uk/wp-content/uploads/2013/11/9330004_orig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8975" y="211096"/>
            <a:ext cx="972588" cy="972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Image result for home work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571" y="211096"/>
            <a:ext cx="1554480" cy="874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328114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141B8E-7579-4EA0-8381-D7B112DA8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168678"/>
            <a:ext cx="10515600" cy="4351338"/>
          </a:xfrm>
        </p:spPr>
        <p:txBody>
          <a:bodyPr>
            <a:normAutofit/>
          </a:bodyPr>
          <a:lstStyle/>
          <a:p>
            <a:r>
              <a:rPr lang="en-GB" dirty="0">
                <a:latin typeface="Comic Sans MS" panose="030F0702030302020204" pitchFamily="66" charset="0"/>
              </a:rPr>
              <a:t>There may be a creative project to complete linked to our Topic or Science lessons (you’ll get plenty of warning - at least 3 weeks!). </a:t>
            </a:r>
          </a:p>
          <a:p>
            <a:endParaRPr lang="en-GB" sz="1100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I may also set an optional home-learning task but will not formally record completion of this.</a:t>
            </a:r>
          </a:p>
          <a:p>
            <a:endParaRPr lang="en-GB" sz="1100" dirty="0">
              <a:latin typeface="Comic Sans MS" panose="030F0702030302020204" pitchFamily="66" charset="0"/>
            </a:endParaRPr>
          </a:p>
          <a:p>
            <a:r>
              <a:rPr lang="en-GB" dirty="0">
                <a:latin typeface="Comic Sans MS" panose="030F0702030302020204" pitchFamily="66" charset="0"/>
              </a:rPr>
              <a:t>If any pupil has any problems completing or understanding the home learning tasks set they should come and speak to me as soon as possible.</a:t>
            </a:r>
          </a:p>
          <a:p>
            <a:endParaRPr lang="en-GB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endParaRPr lang="en-GB" dirty="0">
              <a:latin typeface="Comic Sans MS" panose="030F0702030302020204" pitchFamily="66" charset="0"/>
            </a:endParaRPr>
          </a:p>
          <a:p>
            <a:endParaRPr lang="en-GB" dirty="0">
              <a:latin typeface="Comic Sans MS" panose="030F0702030302020204" pitchFamily="66" charset="0"/>
            </a:endParaRPr>
          </a:p>
          <a:p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281A88FC-6A3B-4C08-A00E-83B73EC11AE1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60647" y="-69881"/>
            <a:ext cx="10515600" cy="13255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u="sng" dirty="0">
                <a:latin typeface="Comic Sans MS" panose="030F0702030302020204" pitchFamily="66" charset="0"/>
              </a:rPr>
              <a:t>Home Learning</a:t>
            </a:r>
          </a:p>
        </p:txBody>
      </p:sp>
    </p:spTree>
    <p:extLst>
      <p:ext uri="{BB962C8B-B14F-4D97-AF65-F5344CB8AC3E}">
        <p14:creationId xmlns:p14="http://schemas.microsoft.com/office/powerpoint/2010/main" val="35306494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96231" y="866442"/>
            <a:ext cx="948290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4000" b="1" u="sng" dirty="0">
                <a:latin typeface="Comic Sans MS" panose="030F0702030302020204" pitchFamily="66" charset="0"/>
              </a:rPr>
              <a:t>Reading Journals – Purple A5 books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08481" y="2082514"/>
            <a:ext cx="11101589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Comic Sans MS" panose="030F0702030302020204" pitchFamily="66" charset="0"/>
              </a:rPr>
              <a:t>• Regular reading is crucial to improving both fluency and comprehension 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• Reading is a vital part of becoming a better writer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• Quality of reading books – please see Y5 recommendations / Reading book / Library book</a:t>
            </a:r>
          </a:p>
          <a:p>
            <a:r>
              <a:rPr lang="en-GB" sz="3200" dirty="0">
                <a:latin typeface="Comic Sans MS" panose="030F0702030302020204" pitchFamily="66" charset="0"/>
              </a:rPr>
              <a:t>• Selection of activities to do in the first few pages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702030302020204" pitchFamily="66" charset="0"/>
              </a:rPr>
              <a:t>READING JOURNALS NEED TO BE IN SCHOOL EVERYDAY</a:t>
            </a:r>
          </a:p>
        </p:txBody>
      </p:sp>
      <p:pic>
        <p:nvPicPr>
          <p:cNvPr id="1026" name="Picture 2" descr="http://www.softballperformance.com/wp-content/uploads/2008/12/reading-book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609" y="98739"/>
            <a:ext cx="1673225" cy="18939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80350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0424" y="1179800"/>
            <a:ext cx="8170589" cy="517112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4073" y="357447"/>
            <a:ext cx="11055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latin typeface="Comic Sans MS" panose="030F0702030302020204" pitchFamily="66" charset="0"/>
              </a:rPr>
              <a:t>There are plenty of activities to choose from!</a:t>
            </a:r>
          </a:p>
        </p:txBody>
      </p:sp>
    </p:spTree>
    <p:extLst>
      <p:ext uri="{BB962C8B-B14F-4D97-AF65-F5344CB8AC3E}">
        <p14:creationId xmlns:p14="http://schemas.microsoft.com/office/powerpoint/2010/main" val="4197797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751" y="941322"/>
            <a:ext cx="2828838" cy="38296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99498" y="1240067"/>
            <a:ext cx="2779319" cy="32321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802854" y="498764"/>
            <a:ext cx="4834964" cy="51090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800" u="sng" dirty="0">
                <a:latin typeface="Comic Sans MS" panose="030F0702030302020204" pitchFamily="66" charset="0"/>
              </a:rPr>
              <a:t>Possible texts to read</a:t>
            </a:r>
          </a:p>
          <a:p>
            <a:endParaRPr lang="en-GB" sz="28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702030302020204" pitchFamily="66" charset="0"/>
              </a:rPr>
              <a:t>Recipes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702030302020204" pitchFamily="66" charset="0"/>
              </a:rPr>
              <a:t>Instructions for a Lego model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702030302020204" pitchFamily="66" charset="0"/>
              </a:rPr>
              <a:t>An article from a magazine, newspaper or online journal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702030302020204" pitchFamily="66" charset="0"/>
              </a:rPr>
              <a:t>School reading </a:t>
            </a:r>
            <a:r>
              <a:rPr lang="en-GB" sz="2800">
                <a:latin typeface="Comic Sans MS" panose="030F0702030302020204" pitchFamily="66" charset="0"/>
              </a:rPr>
              <a:t>book </a:t>
            </a:r>
            <a:endParaRPr lang="en-GB" sz="28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702030302020204" pitchFamily="66" charset="0"/>
              </a:rPr>
              <a:t>Library book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800" dirty="0">
                <a:latin typeface="Comic Sans MS" panose="030F0702030302020204" pitchFamily="66" charset="0"/>
              </a:rPr>
              <a:t>Any book or text at home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1243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2567464" y="-1131771"/>
            <a:ext cx="6822063" cy="90856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947662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1365</TotalTime>
  <Words>891</Words>
  <Application>Microsoft Office PowerPoint</Application>
  <PresentationFormat>Widescreen</PresentationFormat>
  <Paragraphs>88</Paragraphs>
  <Slides>21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Arial</vt:lpstr>
      <vt:lpstr>Book Antiqua</vt:lpstr>
      <vt:lpstr>Calibri</vt:lpstr>
      <vt:lpstr>Calibri Light</vt:lpstr>
      <vt:lpstr>Castellar</vt:lpstr>
      <vt:lpstr>Comic Sans MS</vt:lpstr>
      <vt:lpstr>Ubuntu</vt:lpstr>
      <vt:lpstr>Office Theme</vt:lpstr>
      <vt:lpstr>PowerPoint Presentation</vt:lpstr>
      <vt:lpstr>PowerPoint Presentation</vt:lpstr>
      <vt:lpstr>PowerPoint Presentation</vt:lpstr>
      <vt:lpstr>PowerPoint Presentation</vt:lpstr>
      <vt:lpstr>Home Learning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Maths</vt:lpstr>
      <vt:lpstr>PowerPoint Presentation</vt:lpstr>
      <vt:lpstr>Weekly News from Year 5 </vt:lpstr>
      <vt:lpstr>E-SAFETY</vt:lpstr>
      <vt:lpstr>PowerPoint Presentation</vt:lpstr>
      <vt:lpstr>Communicating with me and the school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Emily</dc:creator>
  <cp:lastModifiedBy>Amanda Pierce Collinao</cp:lastModifiedBy>
  <cp:revision>69</cp:revision>
  <dcterms:created xsi:type="dcterms:W3CDTF">2017-09-17T16:27:51Z</dcterms:created>
  <dcterms:modified xsi:type="dcterms:W3CDTF">2025-09-17T12:04:00Z</dcterms:modified>
</cp:coreProperties>
</file>