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309" r:id="rId4"/>
    <p:sldId id="280" r:id="rId5"/>
    <p:sldId id="293" r:id="rId6"/>
    <p:sldId id="291" r:id="rId7"/>
    <p:sldId id="306" r:id="rId8"/>
    <p:sldId id="310" r:id="rId9"/>
    <p:sldId id="282" r:id="rId10"/>
    <p:sldId id="305" r:id="rId11"/>
    <p:sldId id="311" r:id="rId12"/>
    <p:sldId id="261" r:id="rId13"/>
    <p:sldId id="2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2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024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913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875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3860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593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6853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160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355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85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87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89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7287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200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06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55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351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53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ED66720-A4EF-4945-8D2F-66698D8725BC}" type="datetimeFigureOut">
              <a:rPr lang="en-GB" smtClean="0"/>
              <a:t>15/09/2025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344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9224" y="613546"/>
            <a:ext cx="1087583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</a:rPr>
              <a:t>WELCOME TO YEAR 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0744" y="2243682"/>
            <a:ext cx="9198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Comic Sans MS" panose="030F0702030302020204" pitchFamily="66" charset="0"/>
              </a:rPr>
              <a:t>Mr </a:t>
            </a:r>
            <a:r>
              <a:rPr lang="en-GB" sz="3200" dirty="0" err="1" smtClean="0">
                <a:latin typeface="Comic Sans MS" panose="030F0702030302020204" pitchFamily="66" charset="0"/>
              </a:rPr>
              <a:t>Hasyn</a:t>
            </a:r>
            <a:r>
              <a:rPr lang="en-GB" sz="3200" dirty="0" smtClean="0">
                <a:latin typeface="Comic Sans MS" panose="030F0702030302020204" pitchFamily="66" charset="0"/>
              </a:rPr>
              <a:t>, Mrs Paterson, Mrs Hall, Mrs Grace</a:t>
            </a:r>
            <a:endParaRPr lang="en-GB" sz="3200" dirty="0">
              <a:latin typeface="Comic Sans MS" panose="030F0702030302020204" pitchFamily="66" charset="0"/>
            </a:endParaRPr>
          </a:p>
          <a:p>
            <a:pPr algn="ctr"/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57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FDBA1F-473C-4445-BC7F-BFC88469FD8B}"/>
              </a:ext>
            </a:extLst>
          </p:cNvPr>
          <p:cNvSpPr txBox="1"/>
          <p:nvPr/>
        </p:nvSpPr>
        <p:spPr>
          <a:xfrm>
            <a:off x="2121763" y="266330"/>
            <a:ext cx="8353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Morning work 8:45 a.m. – 9:00 a.m.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E35A6-05BD-4BB7-9C03-4E6A62BF3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2" y="974217"/>
            <a:ext cx="6184713" cy="37232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671DE1-7305-4C19-9ED0-6BB9220D0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85" y="2383172"/>
            <a:ext cx="5724343" cy="42826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539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Diary dates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55072" y="1836132"/>
            <a:ext cx="10126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School Trips:</a:t>
            </a:r>
          </a:p>
          <a:p>
            <a:r>
              <a:rPr lang="en-GB" sz="2400" b="1" dirty="0" smtClean="0"/>
              <a:t>Thursday </a:t>
            </a:r>
            <a:r>
              <a:rPr lang="en-GB" sz="2400" b="1" dirty="0"/>
              <a:t>16</a:t>
            </a:r>
            <a:r>
              <a:rPr lang="en-GB" sz="2400" b="1" baseline="30000" dirty="0"/>
              <a:t>th</a:t>
            </a:r>
            <a:r>
              <a:rPr lang="en-GB" sz="2400" b="1" dirty="0"/>
              <a:t> October </a:t>
            </a:r>
            <a:r>
              <a:rPr lang="en-GB" sz="2400" b="1" dirty="0" smtClean="0"/>
              <a:t>2025 – Ashmolean Museum – Ancient Egyptians</a:t>
            </a:r>
          </a:p>
          <a:p>
            <a:r>
              <a:rPr lang="en-GB" sz="2400" b="1" dirty="0" smtClean="0"/>
              <a:t>Monday 18</a:t>
            </a:r>
            <a:r>
              <a:rPr lang="en-GB" sz="2400" b="1" baseline="30000" dirty="0" smtClean="0"/>
              <a:t>th</a:t>
            </a:r>
            <a:r>
              <a:rPr lang="en-GB" sz="2400" b="1" dirty="0" smtClean="0"/>
              <a:t> May 2025 – Hazard Alley – PSHE/Safety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38199" y="3568930"/>
            <a:ext cx="776408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Assessment Weeks</a:t>
            </a:r>
          </a:p>
          <a:p>
            <a:r>
              <a:rPr lang="en-GB" sz="2400" b="1" dirty="0"/>
              <a:t>Autumn 1: 15/09/25 - 19/09/25</a:t>
            </a:r>
          </a:p>
          <a:p>
            <a:r>
              <a:rPr lang="en-GB" sz="2400" b="1" dirty="0"/>
              <a:t>Autumn 2: 10/11/25 - 14/11/25</a:t>
            </a:r>
          </a:p>
          <a:p>
            <a:r>
              <a:rPr lang="en-GB" sz="2400" b="1" dirty="0"/>
              <a:t>Spring 1: 12/01/26 - 16/01/26</a:t>
            </a:r>
          </a:p>
          <a:p>
            <a:r>
              <a:rPr lang="en-GB" sz="2400" b="1" dirty="0"/>
              <a:t>Spring 2: 02/03/26 - 06/03/26</a:t>
            </a:r>
          </a:p>
          <a:p>
            <a:r>
              <a:rPr lang="en-GB" sz="2400" b="1" dirty="0"/>
              <a:t>SATS: 11/05/26 - 14/05/26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4121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4972" y="458077"/>
            <a:ext cx="941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How to support your child at home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1" y="1563724"/>
            <a:ext cx="1033272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• </a:t>
            </a:r>
            <a:r>
              <a:rPr lang="en-GB" sz="2400" dirty="0">
                <a:latin typeface="Comic Sans MS" panose="030F0702030302020204" pitchFamily="66" charset="0"/>
              </a:rPr>
              <a:t>Help your child get into a home-learning routine.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• Listen to them read when you can and read to them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• Have a dictionary and thesaurus in the home/online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• Practise times tables – NC expectation that they should know their times tables by end of Year 4.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• Maths in real life contexts – money, time, measuring (recipes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Ask them about their learning and well-being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Encourage them to talk to an adult in school if they feel uncomfortable about anything ASAP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Encourage them to further research a topic –</a:t>
            </a:r>
            <a:r>
              <a:rPr lang="en-GB" sz="2400" dirty="0" smtClean="0">
                <a:latin typeface="Comic Sans MS" panose="030F0702030302020204" pitchFamily="66" charset="0"/>
              </a:rPr>
              <a:t>Trips/books/museums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http://www.e-hackney.co.uk/wp-content/uploads/2016/07/Math2520Symbol2520Clipar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675" y="332999"/>
            <a:ext cx="1740768" cy="14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76" y="332998"/>
            <a:ext cx="1623512" cy="116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00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8" y="467462"/>
            <a:ext cx="2105025" cy="2600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611" y="4212196"/>
            <a:ext cx="2562225" cy="240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9566" y="2060620"/>
            <a:ext cx="79076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Thank you for listening –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071620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5553" y="144362"/>
            <a:ext cx="6199255" cy="1107996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YEAR 6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4B5262-5EDB-45BC-AF82-BBD0387FD272}"/>
              </a:ext>
            </a:extLst>
          </p:cNvPr>
          <p:cNvSpPr/>
          <p:nvPr/>
        </p:nvSpPr>
        <p:spPr>
          <a:xfrm>
            <a:off x="1020050" y="1427395"/>
            <a:ext cx="4833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• Preparing for secondary school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5ED5D6-6C4E-4A47-B8BD-8D17ADAD53AE}"/>
              </a:ext>
            </a:extLst>
          </p:cNvPr>
          <p:cNvSpPr/>
          <p:nvPr/>
        </p:nvSpPr>
        <p:spPr>
          <a:xfrm>
            <a:off x="1020050" y="20957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• Additional roles and responsibilities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House/Vice Captains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Lunchtime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Duty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ECA63E-9101-4595-BF33-8A5E8BE014B4}"/>
              </a:ext>
            </a:extLst>
          </p:cNvPr>
          <p:cNvSpPr/>
          <p:nvPr/>
        </p:nvSpPr>
        <p:spPr>
          <a:xfrm>
            <a:off x="1071717" y="3581267"/>
            <a:ext cx="8509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• High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expectations – the oldest in the school, role models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6B536D-CD91-418F-B24C-0CD86BE3B877}"/>
              </a:ext>
            </a:extLst>
          </p:cNvPr>
          <p:cNvSpPr/>
          <p:nvPr/>
        </p:nvSpPr>
        <p:spPr>
          <a:xfrm>
            <a:off x="951922" y="4238040"/>
            <a:ext cx="6984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Levels of effort – in class and home learning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EF5DA3-3DF8-42FB-B56D-540DE501083C}"/>
              </a:ext>
            </a:extLst>
          </p:cNvPr>
          <p:cNvSpPr/>
          <p:nvPr/>
        </p:nvSpPr>
        <p:spPr>
          <a:xfrm>
            <a:off x="951922" y="4894813"/>
            <a:ext cx="2316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Attendance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5F5668-C2EF-4893-BEA6-AF6524BE70DC}"/>
              </a:ext>
            </a:extLst>
          </p:cNvPr>
          <p:cNvSpPr/>
          <p:nvPr/>
        </p:nvSpPr>
        <p:spPr>
          <a:xfrm>
            <a:off x="951922" y="5604709"/>
            <a:ext cx="7120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Punctuality – early morning learning activities</a:t>
            </a:r>
          </a:p>
        </p:txBody>
      </p:sp>
    </p:spTree>
    <p:extLst>
      <p:ext uri="{BB962C8B-B14F-4D97-AF65-F5344CB8AC3E}">
        <p14:creationId xmlns:p14="http://schemas.microsoft.com/office/powerpoint/2010/main" val="316966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E1735D-03BF-43B9-B12E-43CE64563B37}"/>
              </a:ext>
            </a:extLst>
          </p:cNvPr>
          <p:cNvSpPr/>
          <p:nvPr/>
        </p:nvSpPr>
        <p:spPr>
          <a:xfrm>
            <a:off x="1098404" y="527515"/>
            <a:ext cx="7491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• Curriculum Maps – available on the school website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D146FC-18A7-4E62-ABFA-0B646754D087}"/>
              </a:ext>
            </a:extLst>
          </p:cNvPr>
          <p:cNvSpPr/>
          <p:nvPr/>
        </p:nvSpPr>
        <p:spPr>
          <a:xfrm>
            <a:off x="1098404" y="1315833"/>
            <a:ext cx="5607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• Uniform &amp; PE kit </a:t>
            </a:r>
            <a:r>
              <a:rPr lang="en-GB" sz="2400" dirty="0">
                <a:latin typeface="Comic Sans MS" panose="030F0702030302020204" pitchFamily="66" charset="0"/>
              </a:rPr>
              <a:t>(Tuesday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&amp; </a:t>
            </a:r>
            <a:r>
              <a:rPr lang="en-GB" sz="2400" dirty="0">
                <a:latin typeface="Comic Sans MS" panose="030F0702030302020204" pitchFamily="66" charset="0"/>
              </a:rPr>
              <a:t>Fri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day)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54C5D2-1C45-4A0C-B8DA-C30932AFA70F}"/>
              </a:ext>
            </a:extLst>
          </p:cNvPr>
          <p:cNvSpPr/>
          <p:nvPr/>
        </p:nvSpPr>
        <p:spPr>
          <a:xfrm>
            <a:off x="1423006" y="2021494"/>
            <a:ext cx="5234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Please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name your child’s uniform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C75F16-AE7E-4AFD-8A97-26F5512DC43D}"/>
              </a:ext>
            </a:extLst>
          </p:cNvPr>
          <p:cNvSpPr/>
          <p:nvPr/>
        </p:nvSpPr>
        <p:spPr>
          <a:xfrm>
            <a:off x="1423005" y="2672551"/>
            <a:ext cx="9860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Jewellery – basic wrist watch, studs if earrings worn (removed for swimming</a:t>
            </a:r>
            <a:r>
              <a:rPr lang="en-GB" sz="2400" dirty="0">
                <a:latin typeface="Comic Sans MS" panose="030F0702030302020204" pitchFamily="66" charset="0"/>
              </a:rPr>
              <a:t> and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 days)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73DBE8-F31F-4EB0-B892-10A43A63AB0D}"/>
              </a:ext>
            </a:extLst>
          </p:cNvPr>
          <p:cNvSpPr/>
          <p:nvPr/>
        </p:nvSpPr>
        <p:spPr>
          <a:xfrm>
            <a:off x="1424958" y="3692940"/>
            <a:ext cx="9858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Long hair must be completely tied back with a simple hair band or plain scrunchie.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EC09B8-1248-408F-9FA4-CC30D06090ED}"/>
              </a:ext>
            </a:extLst>
          </p:cNvPr>
          <p:cNvSpPr/>
          <p:nvPr/>
        </p:nvSpPr>
        <p:spPr>
          <a:xfrm>
            <a:off x="1423005" y="4771420"/>
            <a:ext cx="9909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For hockey (spring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 is recommended that children wear shin pads and mouth guards.</a:t>
            </a:r>
          </a:p>
        </p:txBody>
      </p:sp>
    </p:spTree>
    <p:extLst>
      <p:ext uri="{BB962C8B-B14F-4D97-AF65-F5344CB8AC3E}">
        <p14:creationId xmlns:p14="http://schemas.microsoft.com/office/powerpoint/2010/main" val="112243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u="sng" dirty="0">
                <a:latin typeface="Comic Sans MS" panose="030F0702030302020204" pitchFamily="66" charset="0"/>
              </a:rPr>
              <a:t>Behaviour Policy &amp; Expectations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9442" y="1260662"/>
            <a:ext cx="107331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latin typeface="Comic Sans MS" panose="030F0702030302020204" pitchFamily="66" charset="0"/>
              </a:rPr>
              <a:t>Housepoints</a:t>
            </a:r>
            <a:r>
              <a:rPr lang="en-GB" sz="2400" dirty="0" smtClean="0">
                <a:latin typeface="Comic Sans MS" panose="030F0702030302020204" pitchFamily="66" charset="0"/>
              </a:rPr>
              <a:t> – given individually to reward behaviour, earn house points for their houses. 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 smtClean="0">
                <a:latin typeface="Comic Sans MS" panose="030F0702030302020204" pitchFamily="66" charset="0"/>
              </a:rPr>
              <a:t>Class Marble Jar – marbles given to class to build up to class reward time.</a:t>
            </a:r>
          </a:p>
          <a:p>
            <a:endParaRPr lang="en-GB" sz="2400" dirty="0" smtClean="0">
              <a:latin typeface="Comic Sans MS" panose="030F0702030302020204" pitchFamily="66" charset="0"/>
            </a:endParaRPr>
          </a:p>
          <a:p>
            <a:endParaRPr lang="en-GB" sz="2400" dirty="0" smtClean="0">
              <a:latin typeface="Comic Sans MS" panose="030F0702030302020204" pitchFamily="66" charset="0"/>
            </a:endParaRPr>
          </a:p>
          <a:p>
            <a:r>
              <a:rPr lang="en-GB" sz="2400" b="1" dirty="0" smtClean="0">
                <a:latin typeface="Comic Sans MS" panose="030F0702030302020204" pitchFamily="66" charset="0"/>
              </a:rPr>
              <a:t>Consequences</a:t>
            </a:r>
            <a:endParaRPr lang="en-GB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Comic Sans MS" panose="030F0702030302020204" pitchFamily="66" charset="0"/>
              </a:rPr>
              <a:t>Yellow consequence – given a reminder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Comic Sans MS" panose="030F0702030302020204" pitchFamily="66" charset="0"/>
              </a:rPr>
              <a:t>Orange consequence – miss 10 </a:t>
            </a:r>
            <a:r>
              <a:rPr lang="en-GB" sz="2400" dirty="0" err="1" smtClean="0">
                <a:latin typeface="Comic Sans MS" panose="030F0702030302020204" pitchFamily="66" charset="0"/>
              </a:rPr>
              <a:t>mins</a:t>
            </a:r>
            <a:r>
              <a:rPr lang="en-GB" sz="2400" dirty="0" smtClean="0">
                <a:latin typeface="Comic Sans MS" panose="030F0702030302020204" pitchFamily="66" charset="0"/>
              </a:rPr>
              <a:t> of break time, complete a reflection.</a:t>
            </a: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Comic Sans MS" panose="030F0702030302020204" pitchFamily="66" charset="0"/>
              </a:rPr>
              <a:t>Red 1 – miss 15 </a:t>
            </a:r>
            <a:r>
              <a:rPr lang="en-GB" sz="2400" dirty="0" err="1" smtClean="0">
                <a:latin typeface="Comic Sans MS" panose="030F0702030302020204" pitchFamily="66" charset="0"/>
              </a:rPr>
              <a:t>mins</a:t>
            </a:r>
            <a:r>
              <a:rPr lang="en-GB" sz="2400" dirty="0" smtClean="0">
                <a:latin typeface="Comic Sans MS" panose="030F0702030302020204" pitchFamily="66" charset="0"/>
              </a:rPr>
              <a:t> of break time, complete a reflection. </a:t>
            </a: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Comic Sans MS" panose="030F0702030302020204" pitchFamily="66" charset="0"/>
              </a:rPr>
              <a:t>Red 2 – miss 30 minutes of break, complete a reflection. </a:t>
            </a: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Comic Sans MS" panose="030F0702030302020204" pitchFamily="66" charset="0"/>
              </a:rPr>
              <a:t>Red 3 – work away from class, internal exclusion with SLT.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685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5223" y="590204"/>
            <a:ext cx="9717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sng" dirty="0">
                <a:latin typeface="Comic Sans MS" panose="030F0702030302020204" pitchFamily="66" charset="0"/>
              </a:rPr>
              <a:t>Reflective Learning Time – </a:t>
            </a:r>
            <a:r>
              <a:rPr lang="en-GB" sz="4000" u="sng" dirty="0" smtClean="0">
                <a:latin typeface="Comic Sans MS" panose="030F0702030302020204" pitchFamily="66" charset="0"/>
              </a:rPr>
              <a:t>Break &amp; Lunchtime </a:t>
            </a:r>
            <a:endParaRPr lang="en-GB" sz="4000" u="sng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516" y="2369128"/>
            <a:ext cx="112055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Occasionally, pupils will be asked to rewrite or finish off work that they were expected to complete in a lesson.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r>
              <a:rPr lang="en-GB" sz="3200" dirty="0">
                <a:latin typeface="Comic Sans MS" panose="030F0702030302020204" pitchFamily="66" charset="0"/>
              </a:rPr>
              <a:t>This involves going to the Duty Teacher’s classroom and completing the work before going out to play/eat.</a:t>
            </a:r>
          </a:p>
        </p:txBody>
      </p:sp>
    </p:spTree>
    <p:extLst>
      <p:ext uri="{BB962C8B-B14F-4D97-AF65-F5344CB8AC3E}">
        <p14:creationId xmlns:p14="http://schemas.microsoft.com/office/powerpoint/2010/main" val="3275212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09950" y="-66706"/>
            <a:ext cx="61680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>
                <a:latin typeface="Comic Sans MS" panose="030F0702030302020204" pitchFamily="66" charset="0"/>
              </a:rPr>
              <a:t>Home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114" y="1292302"/>
            <a:ext cx="11288685" cy="53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Maths home learning </a:t>
            </a:r>
            <a:r>
              <a:rPr lang="en-GB" sz="2400" dirty="0">
                <a:latin typeface="Comic Sans MS" panose="030F0702030302020204" pitchFamily="66" charset="0"/>
              </a:rPr>
              <a:t>is set on a Thursday and is due for the following Thursday: </a:t>
            </a:r>
            <a:r>
              <a:rPr lang="en-GB" sz="2400" b="1" dirty="0">
                <a:latin typeface="Comic Sans MS" panose="030F0702030302020204" pitchFamily="66" charset="0"/>
              </a:rPr>
              <a:t>60 minutes of Maths Whizz </a:t>
            </a:r>
            <a:r>
              <a:rPr lang="en-GB" sz="2400" dirty="0">
                <a:latin typeface="Comic Sans MS" panose="030F0702030302020204" pitchFamily="66" charset="0"/>
              </a:rPr>
              <a:t>(this includes in-school Maths ICT slot time)</a:t>
            </a:r>
          </a:p>
          <a:p>
            <a:endParaRPr lang="en-GB" sz="1050" dirty="0">
              <a:latin typeface="Comic Sans MS" panose="030F0702030302020204" pitchFamily="66" charset="0"/>
            </a:endParaRPr>
          </a:p>
          <a:p>
            <a:endParaRPr lang="en-GB" sz="1100" dirty="0">
              <a:latin typeface="Comic Sans MS" panose="030F0702030302020204" pitchFamily="66" charset="0"/>
            </a:endParaRPr>
          </a:p>
          <a:p>
            <a:r>
              <a:rPr lang="en-GB" sz="2400" b="1" dirty="0">
                <a:latin typeface="Comic Sans MS" panose="030F0702030302020204" pitchFamily="66" charset="0"/>
              </a:rPr>
              <a:t>Minimum of 4 Reading Journal entries </a:t>
            </a:r>
            <a:r>
              <a:rPr lang="en-GB" sz="2400" dirty="0">
                <a:latin typeface="Comic Sans MS" panose="030F0702030302020204" pitchFamily="66" charset="0"/>
              </a:rPr>
              <a:t>(Date, book title, pages read and brief comment.) Parents/carers please sign at least once a week.</a:t>
            </a:r>
          </a:p>
          <a:p>
            <a:endParaRPr lang="en-GB" sz="1100" dirty="0">
              <a:latin typeface="Comic Sans MS" panose="030F0702030302020204" pitchFamily="66" charset="0"/>
            </a:endParaRPr>
          </a:p>
          <a:p>
            <a:r>
              <a:rPr lang="en-GB" sz="2400" b="1" dirty="0">
                <a:latin typeface="Comic Sans MS" panose="030F0702030302020204" pitchFamily="66" charset="0"/>
              </a:rPr>
              <a:t>2</a:t>
            </a:r>
            <a:r>
              <a:rPr lang="en-GB" sz="2400" b="1" dirty="0" smtClean="0">
                <a:latin typeface="Comic Sans MS" panose="030F0702030302020204" pitchFamily="66" charset="0"/>
              </a:rPr>
              <a:t> </a:t>
            </a:r>
            <a:r>
              <a:rPr lang="en-GB" sz="2400" b="1" dirty="0">
                <a:latin typeface="Comic Sans MS" panose="030F0702030302020204" pitchFamily="66" charset="0"/>
              </a:rPr>
              <a:t>x high-quality Reading Journal </a:t>
            </a:r>
            <a:r>
              <a:rPr lang="en-GB" sz="2400" b="1" dirty="0" smtClean="0">
                <a:latin typeface="Comic Sans MS" panose="030F0702030302020204" pitchFamily="66" charset="0"/>
              </a:rPr>
              <a:t>Activities per half term</a:t>
            </a:r>
            <a:endParaRPr lang="en-GB" sz="2400" b="1" dirty="0">
              <a:latin typeface="Comic Sans MS" panose="030F0702030302020204" pitchFamily="66" charset="0"/>
            </a:endParaRPr>
          </a:p>
          <a:p>
            <a:endParaRPr lang="en-GB" sz="2400" b="1" dirty="0">
              <a:latin typeface="Comic Sans MS" panose="030F0702030302020204" pitchFamily="66" charset="0"/>
            </a:endParaRPr>
          </a:p>
          <a:p>
            <a:r>
              <a:rPr lang="en-GB" sz="2400" b="1" dirty="0">
                <a:latin typeface="Comic Sans MS" panose="030F0702030302020204" pitchFamily="66" charset="0"/>
              </a:rPr>
              <a:t>Journals should be in school EVERY DAY and will be formally checked on the day written on the Journal’s front cover.</a:t>
            </a:r>
          </a:p>
          <a:p>
            <a:endParaRPr lang="en-GB" sz="1100" b="1" dirty="0">
              <a:latin typeface="Comic Sans MS" panose="030F0702030302020204" pitchFamily="66" charset="0"/>
            </a:endParaRPr>
          </a:p>
          <a:p>
            <a:endParaRPr lang="en-GB" sz="900" dirty="0">
              <a:latin typeface="Comic Sans MS" panose="030F0702030302020204" pitchFamily="66" charset="0"/>
            </a:endParaRPr>
          </a:p>
          <a:p>
            <a:r>
              <a:rPr lang="en-GB" sz="2400" b="1" dirty="0">
                <a:latin typeface="Comic Sans MS" panose="030F0702030302020204" pitchFamily="66" charset="0"/>
              </a:rPr>
              <a:t>If Maths or Reading home-learning tasks </a:t>
            </a:r>
            <a:r>
              <a:rPr lang="en-GB" sz="2400" dirty="0">
                <a:latin typeface="Comic Sans MS" panose="030F0702030302020204" pitchFamily="66" charset="0"/>
              </a:rPr>
              <a:t>are not completed </a:t>
            </a:r>
            <a:r>
              <a:rPr lang="en-GB" sz="2400" dirty="0" smtClean="0">
                <a:latin typeface="Comic Sans MS" panose="030F0702030302020204" pitchFamily="66" charset="0"/>
              </a:rPr>
              <a:t>then your child will be required to complete them during reflective learning or during home learning club on Thursday lunch time. 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http://www.brecknock.camden.sch.uk/wp-content/uploads/2013/11/9330004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975" y="211096"/>
            <a:ext cx="972588" cy="9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home wo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1" y="211096"/>
            <a:ext cx="1554480" cy="8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281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1A88FC-6A3B-4C08-A00E-83B73EC11A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647" y="-69881"/>
            <a:ext cx="10515600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>
                <a:latin typeface="Comic Sans MS" panose="030F0702030302020204" pitchFamily="66" charset="0"/>
              </a:rPr>
              <a:t>Home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41B8E-7579-4EA0-8381-D7B112DA8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372"/>
            <a:ext cx="10515600" cy="4351338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There may be a creative project to complete linked to our Topic or Science lessons.</a:t>
            </a:r>
          </a:p>
          <a:p>
            <a:endParaRPr lang="en-GB" sz="1400" dirty="0">
              <a:latin typeface="Comic Sans MS" panose="030F0702030302020204" pitchFamily="66" charset="0"/>
            </a:endParaRPr>
          </a:p>
          <a:p>
            <a:endParaRPr lang="en-GB" sz="1400" dirty="0">
              <a:latin typeface="Comic Sans MS" panose="030F0702030302020204" pitchFamily="66" charset="0"/>
            </a:endParaRPr>
          </a:p>
          <a:p>
            <a:r>
              <a:rPr lang="en-GB" sz="2800" dirty="0">
                <a:latin typeface="Comic Sans MS" panose="030F0702030302020204" pitchFamily="66" charset="0"/>
              </a:rPr>
              <a:t>If any pupil has any problems completing or understanding the home learning tasks set they should come and speak to me as soon as possible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latin typeface="Comic Sans MS" panose="030F0702030302020204" pitchFamily="66" charset="0"/>
              </a:rPr>
              <a:t>KS2 Home-learning club will be on Thursday lunchtimes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30649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33018" y="311731"/>
            <a:ext cx="4133839" cy="55054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22039" y="2373092"/>
            <a:ext cx="3721301" cy="5104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49" y="0"/>
            <a:ext cx="10515600" cy="1325563"/>
          </a:xfrm>
        </p:spPr>
        <p:txBody>
          <a:bodyPr/>
          <a:lstStyle/>
          <a:p>
            <a:r>
              <a:rPr lang="en-GB" sz="5400" u="sng" dirty="0" smtClean="0">
                <a:latin typeface="Comic Neue" panose="02000000000000000000" pitchFamily="2" charset="0"/>
              </a:rPr>
              <a:t>Reading Journal examples</a:t>
            </a:r>
            <a:endParaRPr lang="en-GB" sz="5400" u="sng" dirty="0">
              <a:latin typeface="Comic Neue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84457" y="260505"/>
            <a:ext cx="3567972" cy="49045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248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08" y="398319"/>
            <a:ext cx="11199149" cy="62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843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Custom 2">
      <a:majorFont>
        <a:latin typeface="Trebuchet MS"/>
        <a:ea typeface=""/>
        <a:cs typeface=""/>
      </a:majorFont>
      <a:minorFont>
        <a:latin typeface="Comic Neue"/>
        <a:ea typeface=""/>
        <a:cs typeface="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1403</TotalTime>
  <Words>634</Words>
  <Application>Microsoft Office PowerPoint</Application>
  <PresentationFormat>Widescreen</PresentationFormat>
  <Paragraphs>74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Comic Neue</vt:lpstr>
      <vt:lpstr>Comic Sans MS</vt:lpstr>
      <vt:lpstr>Trebuchet MS</vt:lpstr>
      <vt:lpstr>Wingdings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Learning</vt:lpstr>
      <vt:lpstr>Reading Journal examples</vt:lpstr>
      <vt:lpstr>PowerPoint Presentation</vt:lpstr>
      <vt:lpstr>PowerPoint Presentation</vt:lpstr>
      <vt:lpstr>Diary dates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lastModifiedBy>mhasyn</cp:lastModifiedBy>
  <cp:revision>72</cp:revision>
  <dcterms:created xsi:type="dcterms:W3CDTF">2017-09-17T16:27:51Z</dcterms:created>
  <dcterms:modified xsi:type="dcterms:W3CDTF">2025-09-15T10:29:34Z</dcterms:modified>
</cp:coreProperties>
</file>