
<file path=[Content_Types].xml><?xml version="1.0" encoding="utf-8"?>
<Types xmlns="http://schemas.openxmlformats.org/package/2006/content-types">
  <Default Extension="png" ContentType="image/png"/>
  <Default Extension="jpg&amp;ehk=t4jICIpL354I2Gn3X2QOLA&amp;r=0&amp;pid=OfficeInsert" ContentType="image/jpeg"/>
  <Default Extension="jpeg" ContentType="image/jpeg"/>
  <Default Extension="rels" ContentType="application/vnd.openxmlformats-package.relationships+xml"/>
  <Default Extension="xml" ContentType="application/xml"/>
  <Default Extension="jpg&amp;ehk=JTY01M1TukSski5Boye9E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2" r:id="rId5"/>
    <p:sldId id="258" r:id="rId6"/>
    <p:sldId id="259" r:id="rId7"/>
    <p:sldId id="261" r:id="rId8"/>
    <p:sldId id="271" r:id="rId9"/>
    <p:sldId id="265" r:id="rId10"/>
    <p:sldId id="270" r:id="rId11"/>
    <p:sldId id="264" r:id="rId12"/>
    <p:sldId id="275" r:id="rId13"/>
    <p:sldId id="266" r:id="rId14"/>
    <p:sldId id="274" r:id="rId15"/>
    <p:sldId id="273"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115" d="100"/>
          <a:sy n="115" d="100"/>
        </p:scale>
        <p:origin x="3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891B-DB6B-4418-BAB6-CD1E4316EE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B15BC3-14E3-4652-AE80-C54BD3858B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8F6725-C199-4BF6-8B35-EDC9B39C2ADA}"/>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5" name="Footer Placeholder 4">
            <a:extLst>
              <a:ext uri="{FF2B5EF4-FFF2-40B4-BE49-F238E27FC236}">
                <a16:creationId xmlns:a16="http://schemas.microsoft.com/office/drawing/2014/main" id="{6BD661B3-B15D-4E71-B0E4-824314A3F5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E6149D-A809-4FA1-90AD-B4B70489768B}"/>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131243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B51B-97C4-4E23-905B-8F86678DED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49BA03-76F0-4BA2-B21C-9AF19633C3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B3593-4732-4E72-A52B-4B66AF550B3C}"/>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5" name="Footer Placeholder 4">
            <a:extLst>
              <a:ext uri="{FF2B5EF4-FFF2-40B4-BE49-F238E27FC236}">
                <a16:creationId xmlns:a16="http://schemas.microsoft.com/office/drawing/2014/main" id="{1959670E-6F48-46DE-81AA-DEC0595EFC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8DFE39-1728-401D-A5EB-6F82FC9367DA}"/>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290334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2087A-CBA8-4F82-A0D8-7618BAD20A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48088C-C494-4351-BEF7-03BDBF7B5D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D3598A-4E90-4E9F-A6D9-8D2F8D05A641}"/>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5" name="Footer Placeholder 4">
            <a:extLst>
              <a:ext uri="{FF2B5EF4-FFF2-40B4-BE49-F238E27FC236}">
                <a16:creationId xmlns:a16="http://schemas.microsoft.com/office/drawing/2014/main" id="{B67A72B4-1594-4A8D-BFF2-E4D1AC4F67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5FBB0D-F5BD-46E8-87B9-5E88B68B0067}"/>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86576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C64F-4401-436C-A3E3-2B190E6277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C86731-5F34-4B0E-9690-6BE7204F8D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62F6BA-8F46-4DA6-BA53-2786D0028182}"/>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5" name="Footer Placeholder 4">
            <a:extLst>
              <a:ext uri="{FF2B5EF4-FFF2-40B4-BE49-F238E27FC236}">
                <a16:creationId xmlns:a16="http://schemas.microsoft.com/office/drawing/2014/main" id="{232FFA0F-ABF3-4ABE-A907-713F7CCE6C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D07295-80E6-4DC6-A934-934313D49FCD}"/>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406826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D679-061E-433D-A204-72413410B5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79BB0E-F8F2-4114-984F-E01ECBBA01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2A3556-CE14-4B2A-B6E4-9F6D9A6B3BFA}"/>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5" name="Footer Placeholder 4">
            <a:extLst>
              <a:ext uri="{FF2B5EF4-FFF2-40B4-BE49-F238E27FC236}">
                <a16:creationId xmlns:a16="http://schemas.microsoft.com/office/drawing/2014/main" id="{5D9CB741-56EE-4D0A-BBC5-3529B5D66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B1AD2C-E132-4677-97E9-5FB85C960B27}"/>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19617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EC78-61C7-4417-AE18-0A8F1DC41C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F7D18B-ED60-486B-9A09-F22C8A0032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6ADECF-AB1A-4CBC-BC1C-BA12300408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36A4F2-D758-4202-8377-6642258416D8}"/>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6" name="Footer Placeholder 5">
            <a:extLst>
              <a:ext uri="{FF2B5EF4-FFF2-40B4-BE49-F238E27FC236}">
                <a16:creationId xmlns:a16="http://schemas.microsoft.com/office/drawing/2014/main" id="{30AF29F0-CE72-49F8-A17B-95A726A81F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5DA080-1A49-4C34-97FC-778D117B959D}"/>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381604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06AE-A2F1-47B7-9A2B-CF622174FA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EE1AB5-99B6-44B4-A654-7B72BCC89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AA8AD0-12BF-4DE5-8908-6D4F701455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18D692-C1AD-4EAF-B214-3FC789A15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5F1F0E-394A-4E14-940F-B94E0324CA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B1732F-2594-46B6-815D-19006370FBEC}"/>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8" name="Footer Placeholder 7">
            <a:extLst>
              <a:ext uri="{FF2B5EF4-FFF2-40B4-BE49-F238E27FC236}">
                <a16:creationId xmlns:a16="http://schemas.microsoft.com/office/drawing/2014/main" id="{99B2BF57-7E70-480D-B389-37E3992BEE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1DD229-D255-4417-BD3B-FFC1696D59D0}"/>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262157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6AA7E-CE38-4718-B8A4-F9C60004F7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82679B-5820-40E1-8C4F-45E30E468FAC}"/>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4" name="Footer Placeholder 3">
            <a:extLst>
              <a:ext uri="{FF2B5EF4-FFF2-40B4-BE49-F238E27FC236}">
                <a16:creationId xmlns:a16="http://schemas.microsoft.com/office/drawing/2014/main" id="{6DDE82AB-FE27-428B-A3D5-D2D525B592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AE0CD0-663B-431B-8AA7-9DAAA1A5534D}"/>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64095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61835-4D8A-4707-84A6-B924C82C5E83}"/>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3" name="Footer Placeholder 2">
            <a:extLst>
              <a:ext uri="{FF2B5EF4-FFF2-40B4-BE49-F238E27FC236}">
                <a16:creationId xmlns:a16="http://schemas.microsoft.com/office/drawing/2014/main" id="{E0DD708F-27AE-4E3B-A895-64C697A179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7C6627-A6FC-4774-A22E-53A122EA2E21}"/>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157111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F700-1921-44A0-878D-82CEB8BC6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C7B08A-E3D7-4ABE-9F90-10B1F9ED1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613EC4-9923-4A47-BD69-FDC682514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D46163-D177-48A5-A6F5-82F1D7F26C60}"/>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6" name="Footer Placeholder 5">
            <a:extLst>
              <a:ext uri="{FF2B5EF4-FFF2-40B4-BE49-F238E27FC236}">
                <a16:creationId xmlns:a16="http://schemas.microsoft.com/office/drawing/2014/main" id="{BAD28B13-6CAE-4C72-9A70-052398EDE5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E6958F-4BFC-49E0-98E3-38B9C702BCA2}"/>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207416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6BB1-F2AF-4BC1-9EDF-2CBDBC2F7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3F68A8-25D9-4096-A70F-9B078918F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C68065-C285-4112-BEC5-791254F05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F84EA7-9776-432F-B66B-A60E64856C88}"/>
              </a:ext>
            </a:extLst>
          </p:cNvPr>
          <p:cNvSpPr>
            <a:spLocks noGrp="1"/>
          </p:cNvSpPr>
          <p:nvPr>
            <p:ph type="dt" sz="half" idx="10"/>
          </p:nvPr>
        </p:nvSpPr>
        <p:spPr/>
        <p:txBody>
          <a:bodyPr/>
          <a:lstStyle/>
          <a:p>
            <a:fld id="{852DAEC4-71AA-48B6-9D45-9FD0A44F33E6}" type="datetimeFigureOut">
              <a:rPr lang="en-GB" smtClean="0"/>
              <a:t>15/09/2025</a:t>
            </a:fld>
            <a:endParaRPr lang="en-GB"/>
          </a:p>
        </p:txBody>
      </p:sp>
      <p:sp>
        <p:nvSpPr>
          <p:cNvPr id="6" name="Footer Placeholder 5">
            <a:extLst>
              <a:ext uri="{FF2B5EF4-FFF2-40B4-BE49-F238E27FC236}">
                <a16:creationId xmlns:a16="http://schemas.microsoft.com/office/drawing/2014/main" id="{24617A8C-1F04-4855-A51B-4973EF082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3A585A-7CFB-49C1-BB08-429E75393EF4}"/>
              </a:ext>
            </a:extLst>
          </p:cNvPr>
          <p:cNvSpPr>
            <a:spLocks noGrp="1"/>
          </p:cNvSpPr>
          <p:nvPr>
            <p:ph type="sldNum" sz="quarter" idx="12"/>
          </p:nvPr>
        </p:nvSpPr>
        <p:spPr/>
        <p:txBody>
          <a:bodyPr/>
          <a:lstStyle/>
          <a:p>
            <a:fld id="{B908C3FF-603A-4C59-8602-0DBB6D49E318}" type="slidenum">
              <a:rPr lang="en-GB" smtClean="0"/>
              <a:t>‹#›</a:t>
            </a:fld>
            <a:endParaRPr lang="en-GB"/>
          </a:p>
        </p:txBody>
      </p:sp>
    </p:spTree>
    <p:extLst>
      <p:ext uri="{BB962C8B-B14F-4D97-AF65-F5344CB8AC3E}">
        <p14:creationId xmlns:p14="http://schemas.microsoft.com/office/powerpoint/2010/main" val="373453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5077-A0F8-400C-99CD-0932D3E51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9BDD62-8FFE-4A3F-91EF-9B5146E74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A18BD0-1E84-4D01-9657-3A358B38AE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DAEC4-71AA-48B6-9D45-9FD0A44F33E6}" type="datetimeFigureOut">
              <a:rPr lang="en-GB" smtClean="0"/>
              <a:t>15/09/2025</a:t>
            </a:fld>
            <a:endParaRPr lang="en-GB"/>
          </a:p>
        </p:txBody>
      </p:sp>
      <p:sp>
        <p:nvSpPr>
          <p:cNvPr id="5" name="Footer Placeholder 4">
            <a:extLst>
              <a:ext uri="{FF2B5EF4-FFF2-40B4-BE49-F238E27FC236}">
                <a16:creationId xmlns:a16="http://schemas.microsoft.com/office/drawing/2014/main" id="{5A282854-B05A-4FB7-87F6-CBCC49B6C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3FD5C8-060D-4E1E-AE4A-2D4DB9BED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8C3FF-603A-4C59-8602-0DBB6D49E318}" type="slidenum">
              <a:rPr lang="en-GB" smtClean="0"/>
              <a:t>‹#›</a:t>
            </a:fld>
            <a:endParaRPr lang="en-GB"/>
          </a:p>
        </p:txBody>
      </p:sp>
    </p:spTree>
    <p:extLst>
      <p:ext uri="{BB962C8B-B14F-4D97-AF65-F5344CB8AC3E}">
        <p14:creationId xmlns:p14="http://schemas.microsoft.com/office/powerpoint/2010/main" val="1615739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illustration/clock-showing-8-45-telling-time-numbers-ks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ohemiwasucuk.github.io/posts/cartoon-symbol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tsy.com/uk/listing/1241296802/smiley-face-svg-png-jpg-pdf-happy-fac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lipartkey.com/view/iiTRbib_waving-hand-emoji-png-s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r.inspiredpencil.com/pictures-2023/thumbs-up-text-emoticon"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amp;ehk=JTY01M1TukSski5Boye9EA&amp;r=0&amp;pid=OfficeInsert"/><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ecs.timat.co.uk/parents/school-unifor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amp;ehk=t4jICIpL354I2Gn3X2QOLA&amp;r=0&amp;pid=OfficeInsert"/><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iorcomputerexam2010.wikispaces.com/Michael+Conne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7775-6F35-4C3E-8FE4-D4B3F0C783D7}"/>
              </a:ext>
            </a:extLst>
          </p:cNvPr>
          <p:cNvSpPr>
            <a:spLocks noGrp="1"/>
          </p:cNvSpPr>
          <p:nvPr>
            <p:ph type="ctrTitle"/>
          </p:nvPr>
        </p:nvSpPr>
        <p:spPr>
          <a:xfrm>
            <a:off x="1524000" y="1122363"/>
            <a:ext cx="8791852" cy="2046965"/>
          </a:xfrm>
        </p:spPr>
        <p:txBody>
          <a:bodyPr>
            <a:noAutofit/>
          </a:bodyPr>
          <a:lstStyle/>
          <a:p>
            <a:r>
              <a:rPr lang="en-GB" sz="9600" dirty="0">
                <a:solidFill>
                  <a:srgbClr val="7030A0"/>
                </a:solidFill>
                <a:latin typeface="Jokerman" panose="04090605060D06020702" pitchFamily="82" charset="0"/>
              </a:rPr>
              <a:t>Welcome to Year 1!</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val="0"/>
              </a:ext>
            </a:extLst>
          </a:blip>
          <a:srcRect l="36539" r="17719"/>
          <a:stretch/>
        </p:blipFill>
        <p:spPr>
          <a:xfrm rot="5400000">
            <a:off x="4284496" y="2123246"/>
            <a:ext cx="3270859" cy="5363023"/>
          </a:xfrm>
          <a:prstGeom prst="rect">
            <a:avLst/>
          </a:prstGeom>
        </p:spPr>
      </p:pic>
    </p:spTree>
    <p:extLst>
      <p:ext uri="{BB962C8B-B14F-4D97-AF65-F5344CB8AC3E}">
        <p14:creationId xmlns:p14="http://schemas.microsoft.com/office/powerpoint/2010/main" val="111690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FE30-3064-415F-BF8E-9CA81F91D9C7}"/>
              </a:ext>
            </a:extLst>
          </p:cNvPr>
          <p:cNvSpPr>
            <a:spLocks noGrp="1"/>
          </p:cNvSpPr>
          <p:nvPr>
            <p:ph type="title"/>
          </p:nvPr>
        </p:nvSpPr>
        <p:spPr/>
        <p:txBody>
          <a:bodyPr>
            <a:normAutofit/>
          </a:bodyPr>
          <a:lstStyle/>
          <a:p>
            <a:pPr algn="ctr"/>
            <a:r>
              <a:rPr lang="en-GB" sz="3200" dirty="0">
                <a:latin typeface="Comic Sans MS" panose="030F0702030302020204" pitchFamily="66" charset="0"/>
              </a:rPr>
              <a:t>Morning Activities </a:t>
            </a:r>
          </a:p>
        </p:txBody>
      </p:sp>
      <p:sp>
        <p:nvSpPr>
          <p:cNvPr id="3" name="Content Placeholder 2">
            <a:extLst>
              <a:ext uri="{FF2B5EF4-FFF2-40B4-BE49-F238E27FC236}">
                <a16:creationId xmlns:a16="http://schemas.microsoft.com/office/drawing/2014/main" id="{8D5A16AD-86A9-4559-A70C-46F38D596B30}"/>
              </a:ext>
            </a:extLst>
          </p:cNvPr>
          <p:cNvSpPr>
            <a:spLocks noGrp="1"/>
          </p:cNvSpPr>
          <p:nvPr>
            <p:ph idx="1"/>
          </p:nvPr>
        </p:nvSpPr>
        <p:spPr/>
        <p:txBody>
          <a:bodyPr/>
          <a:lstStyle/>
          <a:p>
            <a:r>
              <a:rPr lang="en-GB" dirty="0">
                <a:latin typeface="Comic Sans MS" panose="030F0702030302020204" pitchFamily="66" charset="0"/>
              </a:rPr>
              <a:t>Morning activities begin at 8.45</a:t>
            </a:r>
          </a:p>
          <a:p>
            <a:pPr marL="0" indent="0">
              <a:buNone/>
            </a:pPr>
            <a:endParaRPr lang="en-GB" dirty="0">
              <a:latin typeface="Comic Sans MS" panose="030F0702030302020204" pitchFamily="66" charset="0"/>
            </a:endParaRPr>
          </a:p>
          <a:p>
            <a:r>
              <a:rPr lang="en-GB" dirty="0">
                <a:latin typeface="Comic Sans MS" panose="030F0702030302020204" pitchFamily="66" charset="0"/>
              </a:rPr>
              <a:t>Each morning has a different focus:  Phonics, vocabulary, maths, topic and writing.</a:t>
            </a:r>
          </a:p>
          <a:p>
            <a:endParaRPr lang="en-GB" dirty="0">
              <a:latin typeface="Comic Sans MS" panose="030F0702030302020204" pitchFamily="66" charset="0"/>
            </a:endParaRPr>
          </a:p>
          <a:p>
            <a:r>
              <a:rPr lang="en-GB" dirty="0">
                <a:latin typeface="Comic Sans MS" panose="030F0702030302020204" pitchFamily="66" charset="0"/>
              </a:rPr>
              <a:t>If children arrive after 8.45 they are missing the morning activity and, therefore, unable to benefit from the new learning or opportunity for revision that is so beneficial.</a:t>
            </a:r>
          </a:p>
        </p:txBody>
      </p:sp>
      <p:pic>
        <p:nvPicPr>
          <p:cNvPr id="5" name="Picture 4">
            <a:extLst>
              <a:ext uri="{FF2B5EF4-FFF2-40B4-BE49-F238E27FC236}">
                <a16:creationId xmlns:a16="http://schemas.microsoft.com/office/drawing/2014/main" id="{3BB13504-DB17-4D08-8176-E8B0238103D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4063" r="23759"/>
          <a:stretch/>
        </p:blipFill>
        <p:spPr>
          <a:xfrm>
            <a:off x="8788893" y="259810"/>
            <a:ext cx="1988598" cy="1905601"/>
          </a:xfrm>
          <a:prstGeom prst="rect">
            <a:avLst/>
          </a:prstGeom>
        </p:spPr>
      </p:pic>
    </p:spTree>
    <p:extLst>
      <p:ext uri="{BB962C8B-B14F-4D97-AF65-F5344CB8AC3E}">
        <p14:creationId xmlns:p14="http://schemas.microsoft.com/office/powerpoint/2010/main" val="369285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797342-792C-40FC-8605-90C0629690DE}"/>
              </a:ext>
            </a:extLst>
          </p:cNvPr>
          <p:cNvSpPr>
            <a:spLocks noGrp="1"/>
          </p:cNvSpPr>
          <p:nvPr>
            <p:ph idx="1"/>
          </p:nvPr>
        </p:nvSpPr>
        <p:spPr>
          <a:xfrm>
            <a:off x="838200" y="1382233"/>
            <a:ext cx="10515600" cy="4794730"/>
          </a:xfrm>
        </p:spPr>
        <p:txBody>
          <a:bodyPr>
            <a:normAutofit fontScale="77500" lnSpcReduction="20000"/>
          </a:bodyPr>
          <a:lstStyle/>
          <a:p>
            <a:endParaRPr lang="en-GB" dirty="0">
              <a:latin typeface="Comic Sans MS" panose="030F0702030302020204" pitchFamily="66" charset="0"/>
            </a:endParaRPr>
          </a:p>
          <a:p>
            <a:r>
              <a:rPr lang="en-GB" dirty="0">
                <a:latin typeface="Comic Sans MS" panose="030F0702030302020204" pitchFamily="66" charset="0"/>
              </a:rPr>
              <a:t>We are teaching the children new methods and strategies for addition and subtraction.  If you would like further support with how to help your child at home with a particular method, please come and ask.  I will be very happy to help!</a:t>
            </a:r>
          </a:p>
          <a:p>
            <a:endParaRPr lang="en-GB" dirty="0">
              <a:latin typeface="Comic Sans MS" panose="030F0702030302020204" pitchFamily="66" charset="0"/>
            </a:endParaRPr>
          </a:p>
          <a:p>
            <a:r>
              <a:rPr lang="en-GB" dirty="0">
                <a:latin typeface="Comic Sans MS" panose="030F0702030302020204" pitchFamily="66" charset="0"/>
              </a:rPr>
              <a:t>Some of our PSHE topics can be quite sensitive e.g. discussion of body parts and e-safety.  </a:t>
            </a:r>
          </a:p>
          <a:p>
            <a:endParaRPr lang="en-GB" dirty="0">
              <a:latin typeface="Comic Sans MS" panose="030F0702030302020204" pitchFamily="66" charset="0"/>
            </a:endParaRPr>
          </a:p>
          <a:p>
            <a:r>
              <a:rPr lang="en-GB" dirty="0">
                <a:latin typeface="Comic Sans MS" panose="030F0702030302020204" pitchFamily="66" charset="0"/>
              </a:rPr>
              <a:t>A school focus is on Spoken Language.  Please help your child to pronounce words clearly and accurately.  This will give them a huge advantage when spelling.  E.g. ‘then’ with a clear ‘</a:t>
            </a:r>
            <a:r>
              <a:rPr lang="en-GB" dirty="0" err="1">
                <a:latin typeface="Comic Sans MS" panose="030F0702030302020204" pitchFamily="66" charset="0"/>
              </a:rPr>
              <a:t>th</a:t>
            </a:r>
            <a:r>
              <a:rPr lang="en-GB" dirty="0">
                <a:latin typeface="Comic Sans MS" panose="030F0702030302020204" pitchFamily="66" charset="0"/>
              </a:rPr>
              <a:t>’, not a ‘v’ or ‘f’.  Another example is to pronounce ‘twen</a:t>
            </a:r>
            <a:r>
              <a:rPr lang="en-GB" b="1" dirty="0">
                <a:latin typeface="Comic Sans MS" panose="030F0702030302020204" pitchFamily="66" charset="0"/>
              </a:rPr>
              <a:t>t</a:t>
            </a:r>
            <a:r>
              <a:rPr lang="en-GB" dirty="0">
                <a:latin typeface="Comic Sans MS" panose="030F0702030302020204" pitchFamily="66" charset="0"/>
              </a:rPr>
              <a:t>y’ not ‘</a:t>
            </a:r>
            <a:r>
              <a:rPr lang="en-GB" dirty="0" err="1">
                <a:latin typeface="Comic Sans MS" panose="030F0702030302020204" pitchFamily="66" charset="0"/>
              </a:rPr>
              <a:t>tweny</a:t>
            </a:r>
            <a:r>
              <a:rPr lang="en-GB" dirty="0" smtClean="0">
                <a:latin typeface="Comic Sans MS" panose="030F0702030302020204" pitchFamily="66" charset="0"/>
              </a:rPr>
              <a:t>’.</a:t>
            </a:r>
          </a:p>
          <a:p>
            <a:endParaRPr lang="en-GB" dirty="0">
              <a:latin typeface="Comic Sans MS" panose="030F0702030302020204" pitchFamily="66" charset="0"/>
            </a:endParaRPr>
          </a:p>
          <a:p>
            <a:r>
              <a:rPr lang="en-GB" dirty="0" smtClean="0">
                <a:latin typeface="Comic Sans MS" panose="030F0702030302020204" pitchFamily="66" charset="0"/>
              </a:rPr>
              <a:t>Writing – please see handout for sentence reminders.</a:t>
            </a:r>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9A0F88FB-EEDD-43FA-BE93-86790431C0C2}"/>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787" t="3495" r="4833" b="8867"/>
          <a:stretch/>
        </p:blipFill>
        <p:spPr>
          <a:xfrm>
            <a:off x="4554244" y="150920"/>
            <a:ext cx="1438865" cy="1473694"/>
          </a:xfrm>
          <a:prstGeom prst="rect">
            <a:avLst/>
          </a:prstGeom>
        </p:spPr>
      </p:pic>
    </p:spTree>
    <p:extLst>
      <p:ext uri="{BB962C8B-B14F-4D97-AF65-F5344CB8AC3E}">
        <p14:creationId xmlns:p14="http://schemas.microsoft.com/office/powerpoint/2010/main" val="366615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84" t="20811" b="16363"/>
          <a:stretch/>
        </p:blipFill>
        <p:spPr>
          <a:xfrm>
            <a:off x="758584" y="856211"/>
            <a:ext cx="10837462" cy="5170516"/>
          </a:xfrm>
        </p:spPr>
      </p:pic>
    </p:spTree>
    <p:extLst>
      <p:ext uri="{BB962C8B-B14F-4D97-AF65-F5344CB8AC3E}">
        <p14:creationId xmlns:p14="http://schemas.microsoft.com/office/powerpoint/2010/main" val="4599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D65504-095A-4EB3-9EDC-EF724626BFE4}"/>
              </a:ext>
            </a:extLst>
          </p:cNvPr>
          <p:cNvSpPr>
            <a:spLocks noGrp="1"/>
          </p:cNvSpPr>
          <p:nvPr>
            <p:ph idx="1"/>
          </p:nvPr>
        </p:nvSpPr>
        <p:spPr>
          <a:xfrm>
            <a:off x="838200" y="666307"/>
            <a:ext cx="10515600" cy="5510656"/>
          </a:xfrm>
        </p:spPr>
        <p:txBody>
          <a:bodyPr>
            <a:normAutofit/>
          </a:bodyPr>
          <a:lstStyle/>
          <a:p>
            <a:r>
              <a:rPr lang="en-GB" dirty="0">
                <a:latin typeface="Comic Sans MS" panose="030F0702030302020204" pitchFamily="66" charset="0"/>
              </a:rPr>
              <a:t>Expectations for behaviour are high, this includes behaviour for learning.</a:t>
            </a:r>
          </a:p>
          <a:p>
            <a:pPr marL="0" indent="0">
              <a:buNone/>
            </a:pPr>
            <a:endParaRPr lang="en-GB" dirty="0">
              <a:latin typeface="Comic Sans MS" panose="030F0702030302020204" pitchFamily="66" charset="0"/>
            </a:endParaRPr>
          </a:p>
          <a:p>
            <a:r>
              <a:rPr lang="en-GB" dirty="0">
                <a:latin typeface="Comic Sans MS" panose="030F0702030302020204" pitchFamily="66" charset="0"/>
              </a:rPr>
              <a:t>Class Charter has been agreed.</a:t>
            </a:r>
          </a:p>
          <a:p>
            <a:pPr marL="0" indent="0">
              <a:buNone/>
            </a:pPr>
            <a:endParaRPr lang="en-GB" dirty="0">
              <a:latin typeface="Comic Sans MS" panose="030F0702030302020204" pitchFamily="66" charset="0"/>
            </a:endParaRPr>
          </a:p>
          <a:p>
            <a:r>
              <a:rPr lang="en-GB" dirty="0">
                <a:latin typeface="Comic Sans MS" panose="030F0702030302020204" pitchFamily="66" charset="0"/>
              </a:rPr>
              <a:t>Behaviour – yellow consequences help to remind children of general expected classroom behaviours.</a:t>
            </a:r>
          </a:p>
          <a:p>
            <a:pPr marL="0" indent="0">
              <a:buNone/>
            </a:pPr>
            <a:endParaRPr lang="en-GB" dirty="0">
              <a:latin typeface="Comic Sans MS" panose="030F0702030302020204" pitchFamily="66" charset="0"/>
            </a:endParaRPr>
          </a:p>
          <a:p>
            <a:r>
              <a:rPr lang="en-GB" dirty="0">
                <a:latin typeface="Comic Sans MS" panose="030F0702030302020204" pitchFamily="66" charset="0"/>
              </a:rPr>
              <a:t>Rewards will be given for attention to these – praise, house points, marbles, stickers, golden time, agreed rewards.</a:t>
            </a:r>
          </a:p>
          <a:p>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150249AD-41A6-405E-97DD-2619165DC89C}"/>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507227" y="1109708"/>
            <a:ext cx="1929186" cy="2006353"/>
          </a:xfrm>
          <a:prstGeom prst="rect">
            <a:avLst/>
          </a:prstGeom>
        </p:spPr>
      </p:pic>
    </p:spTree>
    <p:extLst>
      <p:ext uri="{BB962C8B-B14F-4D97-AF65-F5344CB8AC3E}">
        <p14:creationId xmlns:p14="http://schemas.microsoft.com/office/powerpoint/2010/main" val="331034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F51D1-387E-4986-B8A0-5C56702642D4}"/>
              </a:ext>
            </a:extLst>
          </p:cNvPr>
          <p:cNvSpPr>
            <a:spLocks noGrp="1"/>
          </p:cNvSpPr>
          <p:nvPr>
            <p:ph idx="1"/>
          </p:nvPr>
        </p:nvSpPr>
        <p:spPr>
          <a:xfrm>
            <a:off x="838200" y="559293"/>
            <a:ext cx="10515600" cy="5617670"/>
          </a:xfrm>
        </p:spPr>
        <p:txBody>
          <a:bodyPr/>
          <a:lstStyle/>
          <a:p>
            <a:r>
              <a:rPr lang="en-GB" dirty="0">
                <a:latin typeface="Comic Sans MS" panose="030F0702030302020204" pitchFamily="66" charset="0"/>
              </a:rPr>
              <a:t>Break time snacks – if provided from home please ensure they are fresh fruit snacks (not cereal bars/nuts).</a:t>
            </a:r>
          </a:p>
          <a:p>
            <a:pPr marL="0" indent="0">
              <a:buNone/>
            </a:pPr>
            <a:endParaRPr lang="en-GB" dirty="0">
              <a:latin typeface="Comic Sans MS" panose="030F0702030302020204" pitchFamily="66" charset="0"/>
            </a:endParaRPr>
          </a:p>
          <a:p>
            <a:r>
              <a:rPr lang="en-GB" dirty="0">
                <a:latin typeface="Comic Sans MS" panose="030F0702030302020204" pitchFamily="66" charset="0"/>
              </a:rPr>
              <a:t>End of day – please make yourself known by giving me a wave so I can ensure your child gets to you safely.</a:t>
            </a:r>
          </a:p>
          <a:p>
            <a:pPr marL="0" indent="0">
              <a:buNone/>
            </a:pPr>
            <a:endParaRPr lang="en-GB" dirty="0">
              <a:latin typeface="Comic Sans MS" panose="030F0702030302020204" pitchFamily="66" charset="0"/>
            </a:endParaRPr>
          </a:p>
          <a:p>
            <a:r>
              <a:rPr lang="en-GB" dirty="0">
                <a:latin typeface="Comic Sans MS" panose="030F0702030302020204" pitchFamily="66" charset="0"/>
              </a:rPr>
              <a:t>Polite reminder – if providing your child with birthday treats for the class, please ensure the products are nut free.  Please do not be offended if we are unable to share the treat if we are not sure of their content.</a:t>
            </a:r>
          </a:p>
          <a:p>
            <a:r>
              <a:rPr lang="en-GB" dirty="0">
                <a:latin typeface="Comic Sans MS" panose="030F0702030302020204" pitchFamily="66" charset="0"/>
              </a:rPr>
              <a:t>E-safety – gaming and device use. </a:t>
            </a:r>
            <a:r>
              <a:rPr lang="en-GB">
                <a:latin typeface="Comic Sans MS" panose="030F0702030302020204" pitchFamily="66" charset="0"/>
              </a:rPr>
              <a:t>Please check the </a:t>
            </a:r>
            <a:r>
              <a:rPr lang="en-GB" dirty="0">
                <a:latin typeface="Comic Sans MS" panose="030F0702030302020204" pitchFamily="66" charset="0"/>
              </a:rPr>
              <a:t>recommended age guidance for online games.</a:t>
            </a:r>
          </a:p>
          <a:p>
            <a:endParaRPr lang="en-GB" dirty="0"/>
          </a:p>
        </p:txBody>
      </p:sp>
      <p:pic>
        <p:nvPicPr>
          <p:cNvPr id="5" name="Picture 4">
            <a:extLst>
              <a:ext uri="{FF2B5EF4-FFF2-40B4-BE49-F238E27FC236}">
                <a16:creationId xmlns:a16="http://schemas.microsoft.com/office/drawing/2014/main" id="{2F5FB00F-B808-49AA-9C6F-7F1798E0A30F}"/>
              </a:ext>
            </a:extLst>
          </p:cNvPr>
          <p:cNvPicPr>
            <a:picLocks noChangeAspect="1"/>
          </p:cNvPicPr>
          <p:nvPr/>
        </p:nvPicPr>
        <p:blipFill rotWithShape="1">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5332" t="6100" r="16244" b="6170"/>
          <a:stretch/>
        </p:blipFill>
        <p:spPr>
          <a:xfrm>
            <a:off x="10537794" y="1305017"/>
            <a:ext cx="1233996" cy="1065322"/>
          </a:xfrm>
          <a:prstGeom prst="rect">
            <a:avLst/>
          </a:prstGeom>
        </p:spPr>
      </p:pic>
    </p:spTree>
    <p:extLst>
      <p:ext uri="{BB962C8B-B14F-4D97-AF65-F5344CB8AC3E}">
        <p14:creationId xmlns:p14="http://schemas.microsoft.com/office/powerpoint/2010/main" val="235876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E21B7-C901-4844-9D15-EE0318589722}"/>
              </a:ext>
            </a:extLst>
          </p:cNvPr>
          <p:cNvSpPr>
            <a:spLocks noGrp="1"/>
          </p:cNvSpPr>
          <p:nvPr>
            <p:ph idx="1"/>
          </p:nvPr>
        </p:nvSpPr>
        <p:spPr>
          <a:xfrm>
            <a:off x="838200" y="701336"/>
            <a:ext cx="10515600" cy="5475627"/>
          </a:xfrm>
        </p:spPr>
        <p:txBody>
          <a:bodyPr/>
          <a:lstStyle/>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Please feel free to come and speak to me at the end of the day if you have any questions, concerns or want to share something your child has achieved! </a:t>
            </a:r>
          </a:p>
          <a:p>
            <a:pPr marL="0" indent="0" algn="ctr">
              <a:buNone/>
            </a:pPr>
            <a:endParaRPr lang="en-GB" dirty="0">
              <a:latin typeface="Comic Sans MS" panose="030F0702030302020204" pitchFamily="66" charset="0"/>
            </a:endParaRP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Many thanks for coming and I hope you have a lovely Year 1 experience.</a:t>
            </a:r>
          </a:p>
          <a:p>
            <a:pPr marL="0" indent="0" algn="ctr">
              <a:buNone/>
            </a:pPr>
            <a:endParaRPr lang="en-GB" dirty="0">
              <a:latin typeface="Comic Sans MS" panose="030F0702030302020204" pitchFamily="66" charset="0"/>
            </a:endParaRPr>
          </a:p>
        </p:txBody>
      </p:sp>
      <p:pic>
        <p:nvPicPr>
          <p:cNvPr id="7" name="Picture 6">
            <a:extLst>
              <a:ext uri="{FF2B5EF4-FFF2-40B4-BE49-F238E27FC236}">
                <a16:creationId xmlns:a16="http://schemas.microsoft.com/office/drawing/2014/main" id="{D2859EA7-F3A6-40D4-8422-533A41E32FFA}"/>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653380" y="4350916"/>
            <a:ext cx="3411069" cy="2271825"/>
          </a:xfrm>
          <a:prstGeom prst="rect">
            <a:avLst/>
          </a:prstGeom>
        </p:spPr>
      </p:pic>
    </p:spTree>
    <p:extLst>
      <p:ext uri="{BB962C8B-B14F-4D97-AF65-F5344CB8AC3E}">
        <p14:creationId xmlns:p14="http://schemas.microsoft.com/office/powerpoint/2010/main" val="4669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954"/>
            <a:ext cx="10515600" cy="5667009"/>
          </a:xfrm>
        </p:spPr>
        <p:txBody>
          <a:bodyPr>
            <a:normAutofit/>
          </a:bodyPr>
          <a:lstStyle/>
          <a:p>
            <a:pPr marL="0" indent="0" algn="ctr">
              <a:buNone/>
            </a:pPr>
            <a:endParaRPr lang="en-GB" sz="6000" dirty="0">
              <a:latin typeface="Comic Sans MS" panose="030F0702030302020204" pitchFamily="66" charset="0"/>
            </a:endParaRPr>
          </a:p>
          <a:p>
            <a:pPr marL="0" indent="0" algn="ctr">
              <a:buNone/>
            </a:pPr>
            <a:r>
              <a:rPr lang="en-GB" sz="4000" dirty="0">
                <a:latin typeface="Comic Sans MS" panose="030F0702030302020204" pitchFamily="66" charset="0"/>
              </a:rPr>
              <a:t>Class teacher: </a:t>
            </a:r>
          </a:p>
          <a:p>
            <a:pPr marL="0" indent="0" algn="ctr">
              <a:buNone/>
            </a:pPr>
            <a:r>
              <a:rPr lang="en-GB" sz="4000" dirty="0">
                <a:latin typeface="Comic Sans MS" panose="030F0702030302020204" pitchFamily="66" charset="0"/>
              </a:rPr>
              <a:t>Mrs Olcot</a:t>
            </a:r>
          </a:p>
          <a:p>
            <a:pPr marL="0" indent="0" algn="ctr">
              <a:buNone/>
            </a:pPr>
            <a:endParaRPr lang="en-GB" sz="4000" dirty="0">
              <a:latin typeface="Comic Sans MS" panose="030F0702030302020204" pitchFamily="66" charset="0"/>
            </a:endParaRPr>
          </a:p>
          <a:p>
            <a:pPr marL="0" indent="0" algn="ctr">
              <a:buNone/>
            </a:pPr>
            <a:r>
              <a:rPr lang="en-GB" sz="4000" dirty="0">
                <a:latin typeface="Comic Sans MS" panose="030F0702030302020204" pitchFamily="66" charset="0"/>
              </a:rPr>
              <a:t>Teaching Assistants: </a:t>
            </a:r>
          </a:p>
          <a:p>
            <a:pPr marL="0" indent="0" algn="ctr">
              <a:buNone/>
            </a:pPr>
            <a:r>
              <a:rPr lang="en-GB" sz="4000" dirty="0">
                <a:latin typeface="Comic Sans MS" panose="030F0702030302020204" pitchFamily="66" charset="0"/>
              </a:rPr>
              <a:t> Ms </a:t>
            </a:r>
            <a:r>
              <a:rPr lang="en-GB" sz="4000" dirty="0" err="1">
                <a:latin typeface="Comic Sans MS" panose="030F0702030302020204" pitchFamily="66" charset="0"/>
              </a:rPr>
              <a:t>Iliffe</a:t>
            </a:r>
            <a:r>
              <a:rPr lang="en-GB" sz="4000" dirty="0">
                <a:latin typeface="Comic Sans MS" panose="030F0702030302020204" pitchFamily="66" charset="0"/>
              </a:rPr>
              <a:t> (Mon-Fri all day), Mrs Lewis (Mon and Tues am) and Mrs Bampton (Weds, Thurs, Fri am)</a:t>
            </a:r>
          </a:p>
        </p:txBody>
      </p:sp>
    </p:spTree>
    <p:extLst>
      <p:ext uri="{BB962C8B-B14F-4D97-AF65-F5344CB8AC3E}">
        <p14:creationId xmlns:p14="http://schemas.microsoft.com/office/powerpoint/2010/main" val="192009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6F3B4-8C53-4D64-8AC4-CA76E5AFE29E}"/>
              </a:ext>
            </a:extLst>
          </p:cNvPr>
          <p:cNvSpPr>
            <a:spLocks noGrp="1"/>
          </p:cNvSpPr>
          <p:nvPr>
            <p:ph type="title"/>
          </p:nvPr>
        </p:nvSpPr>
        <p:spPr/>
        <p:txBody>
          <a:bodyPr/>
          <a:lstStyle/>
          <a:p>
            <a:pPr algn="ctr"/>
            <a:r>
              <a:rPr lang="en-GB" dirty="0">
                <a:latin typeface="Comic Sans MS" panose="030F0702030302020204" pitchFamily="66" charset="0"/>
              </a:rPr>
              <a:t>Expectations</a:t>
            </a:r>
          </a:p>
        </p:txBody>
      </p:sp>
      <p:sp>
        <p:nvSpPr>
          <p:cNvPr id="5" name="Content Placeholder 4">
            <a:extLst>
              <a:ext uri="{FF2B5EF4-FFF2-40B4-BE49-F238E27FC236}">
                <a16:creationId xmlns:a16="http://schemas.microsoft.com/office/drawing/2014/main" id="{877E629F-F278-4CCB-AD9A-CC6479E7B690}"/>
              </a:ext>
            </a:extLst>
          </p:cNvPr>
          <p:cNvSpPr>
            <a:spLocks noGrp="1"/>
          </p:cNvSpPr>
          <p:nvPr>
            <p:ph idx="1"/>
          </p:nvPr>
        </p:nvSpPr>
        <p:spPr>
          <a:xfrm>
            <a:off x="838200" y="1839801"/>
            <a:ext cx="10515600" cy="4351338"/>
          </a:xfrm>
        </p:spPr>
        <p:txBody>
          <a:bodyPr/>
          <a:lstStyle/>
          <a:p>
            <a:r>
              <a:rPr lang="en-GB" dirty="0">
                <a:latin typeface="Comic Sans MS" panose="030F0702030302020204" pitchFamily="66" charset="0"/>
              </a:rPr>
              <a:t>Please ensure all items of clothing and footwear are named, including coats, hats, scarves and gloves!   </a:t>
            </a:r>
          </a:p>
          <a:p>
            <a:pPr marL="0" indent="0">
              <a:buNone/>
            </a:pPr>
            <a:endParaRPr lang="en-GB" dirty="0">
              <a:latin typeface="Comic Sans MS" panose="030F0702030302020204" pitchFamily="66" charset="0"/>
            </a:endParaRPr>
          </a:p>
          <a:p>
            <a:r>
              <a:rPr lang="en-GB" dirty="0">
                <a:latin typeface="Comic Sans MS" panose="030F0702030302020204" pitchFamily="66" charset="0"/>
              </a:rPr>
              <a:t>Children need a bookbag only.  Please do NOT send a rucksack to school.    Please choose one keyring to attach to your bookbag – thank you!</a:t>
            </a:r>
          </a:p>
          <a:p>
            <a:pPr marL="0" indent="0">
              <a:buNone/>
            </a:pPr>
            <a:endParaRPr lang="en-GB" dirty="0">
              <a:latin typeface="Comic Sans MS" panose="030F0702030302020204" pitchFamily="66" charset="0"/>
            </a:endParaRPr>
          </a:p>
          <a:p>
            <a:r>
              <a:rPr lang="en-GB" dirty="0">
                <a:latin typeface="Comic Sans MS" panose="030F0702030302020204" pitchFamily="66" charset="0"/>
              </a:rPr>
              <a:t>Pupils need a pair of named wellies or outdoor shoe which can remain in school for the whole year.</a:t>
            </a:r>
          </a:p>
        </p:txBody>
      </p:sp>
      <p:pic>
        <p:nvPicPr>
          <p:cNvPr id="7" name="Picture 6">
            <a:extLst>
              <a:ext uri="{FF2B5EF4-FFF2-40B4-BE49-F238E27FC236}">
                <a16:creationId xmlns:a16="http://schemas.microsoft.com/office/drawing/2014/main" id="{6B6DF68E-27E8-4005-8357-27E08747E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335" y="2363972"/>
            <a:ext cx="795670" cy="795670"/>
          </a:xfrm>
          <a:prstGeom prst="rect">
            <a:avLst/>
          </a:prstGeom>
        </p:spPr>
      </p:pic>
      <p:pic>
        <p:nvPicPr>
          <p:cNvPr id="13" name="Picture 12">
            <a:extLst>
              <a:ext uri="{FF2B5EF4-FFF2-40B4-BE49-F238E27FC236}">
                <a16:creationId xmlns:a16="http://schemas.microsoft.com/office/drawing/2014/main" id="{78E7DE28-B1F7-4194-B998-1B12ADA01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4224" y="2881905"/>
            <a:ext cx="1058772" cy="701265"/>
          </a:xfrm>
          <a:prstGeom prst="rect">
            <a:avLst/>
          </a:prstGeom>
        </p:spPr>
      </p:pic>
      <p:pic>
        <p:nvPicPr>
          <p:cNvPr id="15" name="Picture 14">
            <a:extLst>
              <a:ext uri="{FF2B5EF4-FFF2-40B4-BE49-F238E27FC236}">
                <a16:creationId xmlns:a16="http://schemas.microsoft.com/office/drawing/2014/main" id="{048E0341-A743-4342-A779-992EB72760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9465" y="5515972"/>
            <a:ext cx="1321981" cy="1321981"/>
          </a:xfrm>
          <a:prstGeom prst="rect">
            <a:avLst/>
          </a:prstGeom>
        </p:spPr>
      </p:pic>
    </p:spTree>
    <p:extLst>
      <p:ext uri="{BB962C8B-B14F-4D97-AF65-F5344CB8AC3E}">
        <p14:creationId xmlns:p14="http://schemas.microsoft.com/office/powerpoint/2010/main" val="64185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07F4BD-B15E-413D-BD20-9247259153D6}"/>
              </a:ext>
            </a:extLst>
          </p:cNvPr>
          <p:cNvSpPr>
            <a:spLocks noGrp="1"/>
          </p:cNvSpPr>
          <p:nvPr>
            <p:ph idx="1"/>
          </p:nvPr>
        </p:nvSpPr>
        <p:spPr>
          <a:xfrm>
            <a:off x="838200" y="807868"/>
            <a:ext cx="10515600" cy="5369095"/>
          </a:xfrm>
        </p:spPr>
        <p:txBody>
          <a:bodyPr/>
          <a:lstStyle/>
          <a:p>
            <a:r>
              <a:rPr lang="en-GB" dirty="0">
                <a:latin typeface="Comic Sans MS" panose="030F0702030302020204" pitchFamily="66" charset="0"/>
              </a:rPr>
              <a:t>Uniform – no cardigans. Sweatshirts with the school logo</a:t>
            </a:r>
          </a:p>
          <a:p>
            <a:pPr marL="0" indent="0">
              <a:buNone/>
            </a:pPr>
            <a:r>
              <a:rPr lang="en-GB" dirty="0">
                <a:latin typeface="Comic Sans MS" panose="030F0702030302020204" pitchFamily="66" charset="0"/>
              </a:rPr>
              <a:t>                  School shoes on non-PE days – no trainers</a:t>
            </a:r>
          </a:p>
          <a:p>
            <a:pPr marL="0" indent="0">
              <a:buNone/>
            </a:pP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0FE85042-7CCC-4857-BA19-6B0A88EC66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191998" y="2640451"/>
            <a:ext cx="5463730" cy="3626551"/>
          </a:xfrm>
          <a:prstGeom prst="rect">
            <a:avLst/>
          </a:prstGeom>
        </p:spPr>
      </p:pic>
    </p:spTree>
    <p:extLst>
      <p:ext uri="{BB962C8B-B14F-4D97-AF65-F5344CB8AC3E}">
        <p14:creationId xmlns:p14="http://schemas.microsoft.com/office/powerpoint/2010/main" val="389752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31A0B7-B9F5-4826-81DD-208B77DFC846}"/>
              </a:ext>
            </a:extLst>
          </p:cNvPr>
          <p:cNvSpPr>
            <a:spLocks noGrp="1"/>
          </p:cNvSpPr>
          <p:nvPr>
            <p:ph type="title"/>
          </p:nvPr>
        </p:nvSpPr>
        <p:spPr/>
        <p:txBody>
          <a:bodyPr/>
          <a:lstStyle/>
          <a:p>
            <a:pPr algn="ctr"/>
            <a:r>
              <a:rPr lang="en-GB" dirty="0">
                <a:latin typeface="Comic Sans MS" panose="030F0702030302020204" pitchFamily="66" charset="0"/>
              </a:rPr>
              <a:t>Water bottle</a:t>
            </a:r>
          </a:p>
        </p:txBody>
      </p:sp>
      <p:sp>
        <p:nvSpPr>
          <p:cNvPr id="3" name="Content Placeholder 2">
            <a:extLst>
              <a:ext uri="{FF2B5EF4-FFF2-40B4-BE49-F238E27FC236}">
                <a16:creationId xmlns:a16="http://schemas.microsoft.com/office/drawing/2014/main" id="{AB7C9EC8-2D47-44FB-9FA1-9E3CF5EC86F5}"/>
              </a:ext>
            </a:extLst>
          </p:cNvPr>
          <p:cNvSpPr>
            <a:spLocks noGrp="1"/>
          </p:cNvSpPr>
          <p:nvPr>
            <p:ph idx="1"/>
          </p:nvPr>
        </p:nvSpPr>
        <p:spPr/>
        <p:txBody>
          <a:bodyPr/>
          <a:lstStyle/>
          <a:p>
            <a:endParaRPr lang="en-GB" dirty="0">
              <a:latin typeface="Comic Sans MS" panose="030F0702030302020204" pitchFamily="66" charset="0"/>
            </a:endParaRPr>
          </a:p>
          <a:p>
            <a:pPr marL="0" indent="0">
              <a:buNone/>
            </a:pPr>
            <a:r>
              <a:rPr lang="en-GB" dirty="0">
                <a:latin typeface="Comic Sans MS" panose="030F0702030302020204" pitchFamily="66" charset="0"/>
              </a:rPr>
              <a:t>Named water bottle everyday please.  We encourage the children to drink water and the bottles can be refilled.</a:t>
            </a:r>
          </a:p>
          <a:p>
            <a:pPr marL="0" indent="0" algn="ctr">
              <a:buNone/>
            </a:pPr>
            <a:endParaRPr lang="en-GB" dirty="0">
              <a:latin typeface="Comic Sans MS" panose="030F0702030302020204" pitchFamily="66" charset="0"/>
            </a:endParaRPr>
          </a:p>
        </p:txBody>
      </p:sp>
      <p:pic>
        <p:nvPicPr>
          <p:cNvPr id="6" name="Picture 5">
            <a:extLst>
              <a:ext uri="{FF2B5EF4-FFF2-40B4-BE49-F238E27FC236}">
                <a16:creationId xmlns:a16="http://schemas.microsoft.com/office/drawing/2014/main" id="{4DB7B522-95D8-41B7-B3AC-62A003BD7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944" y="3584944"/>
            <a:ext cx="2225306" cy="2225306"/>
          </a:xfrm>
          <a:prstGeom prst="rect">
            <a:avLst/>
          </a:prstGeom>
        </p:spPr>
      </p:pic>
    </p:spTree>
    <p:extLst>
      <p:ext uri="{BB962C8B-B14F-4D97-AF65-F5344CB8AC3E}">
        <p14:creationId xmlns:p14="http://schemas.microsoft.com/office/powerpoint/2010/main" val="139803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F393-E06E-4413-B399-C708AA4A51DD}"/>
              </a:ext>
            </a:extLst>
          </p:cNvPr>
          <p:cNvSpPr>
            <a:spLocks noGrp="1"/>
          </p:cNvSpPr>
          <p:nvPr>
            <p:ph type="title"/>
          </p:nvPr>
        </p:nvSpPr>
        <p:spPr>
          <a:xfrm>
            <a:off x="838200" y="365126"/>
            <a:ext cx="10515600" cy="712308"/>
          </a:xfrm>
        </p:spPr>
        <p:txBody>
          <a:bodyPr/>
          <a:lstStyle/>
          <a:p>
            <a:pPr algn="ctr"/>
            <a:r>
              <a:rPr lang="en-GB" dirty="0">
                <a:latin typeface="Comic Sans MS" panose="030F0702030302020204" pitchFamily="66" charset="0"/>
              </a:rPr>
              <a:t>PE  </a:t>
            </a:r>
          </a:p>
        </p:txBody>
      </p:sp>
      <p:sp>
        <p:nvSpPr>
          <p:cNvPr id="3" name="Content Placeholder 2">
            <a:extLst>
              <a:ext uri="{FF2B5EF4-FFF2-40B4-BE49-F238E27FC236}">
                <a16:creationId xmlns:a16="http://schemas.microsoft.com/office/drawing/2014/main" id="{9D6989EB-917F-48EE-9F05-EF237860B64F}"/>
              </a:ext>
            </a:extLst>
          </p:cNvPr>
          <p:cNvSpPr>
            <a:spLocks noGrp="1"/>
          </p:cNvSpPr>
          <p:nvPr>
            <p:ph idx="1"/>
          </p:nvPr>
        </p:nvSpPr>
        <p:spPr>
          <a:xfrm>
            <a:off x="838200" y="1135433"/>
            <a:ext cx="10515600" cy="5299442"/>
          </a:xfrm>
        </p:spPr>
        <p:txBody>
          <a:bodyPr>
            <a:normAutofit fontScale="62500" lnSpcReduction="20000"/>
          </a:bodyPr>
          <a:lstStyle/>
          <a:p>
            <a:pPr marL="0" indent="0">
              <a:buNone/>
            </a:pPr>
            <a:r>
              <a:rPr lang="en-GB" dirty="0">
                <a:latin typeface="Comic Sans MS" panose="030F0702030302020204" pitchFamily="66" charset="0"/>
              </a:rPr>
              <a:t>PE days:  Tuesday and Thursday</a:t>
            </a:r>
          </a:p>
          <a:p>
            <a:pPr marL="0" indent="0">
              <a:buNone/>
            </a:pPr>
            <a:endParaRPr lang="en-GB" dirty="0">
              <a:latin typeface="Comic Sans MS" panose="030F0702030302020204" pitchFamily="66" charset="0"/>
            </a:endParaRPr>
          </a:p>
          <a:p>
            <a:r>
              <a:rPr lang="en-GB" dirty="0">
                <a:latin typeface="Comic Sans MS" panose="030F0702030302020204" pitchFamily="66" charset="0"/>
              </a:rPr>
              <a:t>Indoor:  Named house colour t-shirt </a:t>
            </a:r>
            <a:r>
              <a:rPr lang="en-GB" b="1" dirty="0">
                <a:latin typeface="Comic Sans MS" panose="030F0702030302020204" pitchFamily="66" charset="0"/>
              </a:rPr>
              <a:t>with logo</a:t>
            </a:r>
            <a:r>
              <a:rPr lang="en-GB" dirty="0">
                <a:latin typeface="Comic Sans MS" panose="030F0702030302020204" pitchFamily="66" charset="0"/>
              </a:rPr>
              <a:t>, black or navy shorts and named plimsolls.</a:t>
            </a:r>
          </a:p>
          <a:p>
            <a:endParaRPr lang="en-GB" dirty="0">
              <a:latin typeface="Comic Sans MS" panose="030F0702030302020204" pitchFamily="66" charset="0"/>
            </a:endParaRPr>
          </a:p>
          <a:p>
            <a:r>
              <a:rPr lang="en-GB" dirty="0">
                <a:latin typeface="Comic Sans MS" panose="030F0702030302020204" pitchFamily="66" charset="0"/>
              </a:rPr>
              <a:t>Outdoor:  Named house colour t-shirt </a:t>
            </a:r>
            <a:r>
              <a:rPr lang="en-GB" b="1" dirty="0">
                <a:latin typeface="Comic Sans MS" panose="030F0702030302020204" pitchFamily="66" charset="0"/>
              </a:rPr>
              <a:t>with logo</a:t>
            </a:r>
            <a:r>
              <a:rPr lang="en-GB" dirty="0">
                <a:latin typeface="Comic Sans MS" panose="030F0702030302020204" pitchFamily="66" charset="0"/>
              </a:rPr>
              <a:t>, black or navy tracksuit and named trainers (with a good grip)</a:t>
            </a:r>
          </a:p>
          <a:p>
            <a:endParaRPr lang="en-GB" dirty="0">
              <a:latin typeface="Comic Sans MS" panose="030F0702030302020204" pitchFamily="66" charset="0"/>
            </a:endParaRPr>
          </a:p>
          <a:p>
            <a:r>
              <a:rPr lang="en-GB" dirty="0">
                <a:latin typeface="Comic Sans MS" panose="030F0702030302020204" pitchFamily="66" charset="0"/>
              </a:rPr>
              <a:t>All hair longer than your ears to be tied back.</a:t>
            </a:r>
          </a:p>
          <a:p>
            <a:endParaRPr lang="en-GB" dirty="0">
              <a:latin typeface="Comic Sans MS" panose="030F0702030302020204" pitchFamily="66" charset="0"/>
            </a:endParaRPr>
          </a:p>
          <a:p>
            <a:r>
              <a:rPr lang="en-GB" dirty="0">
                <a:latin typeface="Comic Sans MS" panose="030F0702030302020204" pitchFamily="66" charset="0"/>
              </a:rPr>
              <a:t>All earrings to be removed on PE days.  If earrings are still within the 6 week initial period please provide tape (dressing tape) to place over the earring.</a:t>
            </a:r>
          </a:p>
          <a:p>
            <a:pPr marL="0" indent="0">
              <a:buNone/>
            </a:pPr>
            <a:endParaRPr lang="en-GB" dirty="0">
              <a:latin typeface="Comic Sans MS" panose="030F0702030302020204" pitchFamily="66" charset="0"/>
            </a:endParaRPr>
          </a:p>
          <a:p>
            <a:r>
              <a:rPr lang="en-GB" dirty="0">
                <a:latin typeface="Comic Sans MS" panose="030F0702030302020204" pitchFamily="66" charset="0"/>
              </a:rPr>
              <a:t>All of the above is essential for the child’s health and safety.</a:t>
            </a:r>
          </a:p>
          <a:p>
            <a:endParaRPr lang="en-GB" dirty="0">
              <a:latin typeface="Comic Sans MS" panose="030F0702030302020204" pitchFamily="66" charset="0"/>
            </a:endParaRPr>
          </a:p>
          <a:p>
            <a:r>
              <a:rPr lang="en-GB" dirty="0">
                <a:latin typeface="Comic Sans MS" panose="030F0702030302020204" pitchFamily="66" charset="0"/>
              </a:rPr>
              <a:t>PE is a compulsory part of the curriculum.  We will endeavour to do PE twice a week as far as is possible.  If your child is to be withdrawn from a PE session, a signed note from the parent or carer must be sent in to school.  Anyone withdrawn from PE will be included in lesson time elsewhere in the school.</a:t>
            </a:r>
          </a:p>
        </p:txBody>
      </p:sp>
      <p:pic>
        <p:nvPicPr>
          <p:cNvPr id="5" name="Picture 4">
            <a:extLst>
              <a:ext uri="{FF2B5EF4-FFF2-40B4-BE49-F238E27FC236}">
                <a16:creationId xmlns:a16="http://schemas.microsoft.com/office/drawing/2014/main" id="{6FB2E533-E05A-410E-8065-6DD5AFC392B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60017" y="423125"/>
            <a:ext cx="596309" cy="596309"/>
          </a:xfrm>
          <a:prstGeom prst="rect">
            <a:avLst/>
          </a:prstGeom>
        </p:spPr>
      </p:pic>
    </p:spTree>
    <p:extLst>
      <p:ext uri="{BB962C8B-B14F-4D97-AF65-F5344CB8AC3E}">
        <p14:creationId xmlns:p14="http://schemas.microsoft.com/office/powerpoint/2010/main" val="129282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0FD9-030E-4784-9535-8F6BAD9A3DD4}"/>
              </a:ext>
            </a:extLst>
          </p:cNvPr>
          <p:cNvSpPr>
            <a:spLocks noGrp="1"/>
          </p:cNvSpPr>
          <p:nvPr>
            <p:ph type="title"/>
          </p:nvPr>
        </p:nvSpPr>
        <p:spPr>
          <a:xfrm>
            <a:off x="838200" y="365126"/>
            <a:ext cx="10515600" cy="790280"/>
          </a:xfrm>
        </p:spPr>
        <p:txBody>
          <a:bodyPr/>
          <a:lstStyle/>
          <a:p>
            <a:pPr algn="ctr"/>
            <a:r>
              <a:rPr lang="en-GB" dirty="0">
                <a:latin typeface="Comic Sans MS" panose="030F0702030302020204" pitchFamily="66" charset="0"/>
              </a:rPr>
              <a:t>Reading </a:t>
            </a:r>
          </a:p>
        </p:txBody>
      </p:sp>
      <p:sp>
        <p:nvSpPr>
          <p:cNvPr id="3" name="Content Placeholder 2">
            <a:extLst>
              <a:ext uri="{FF2B5EF4-FFF2-40B4-BE49-F238E27FC236}">
                <a16:creationId xmlns:a16="http://schemas.microsoft.com/office/drawing/2014/main" id="{2112A3DA-5FD1-4203-A694-C7B7761B82C8}"/>
              </a:ext>
            </a:extLst>
          </p:cNvPr>
          <p:cNvSpPr>
            <a:spLocks noGrp="1"/>
          </p:cNvSpPr>
          <p:nvPr>
            <p:ph idx="1"/>
          </p:nvPr>
        </p:nvSpPr>
        <p:spPr>
          <a:xfrm>
            <a:off x="838200" y="1481470"/>
            <a:ext cx="10515600" cy="4695493"/>
          </a:xfrm>
        </p:spPr>
        <p:txBody>
          <a:bodyPr>
            <a:normAutofit fontScale="92500" lnSpcReduction="10000"/>
          </a:bodyPr>
          <a:lstStyle/>
          <a:p>
            <a:r>
              <a:rPr lang="en-GB" dirty="0">
                <a:latin typeface="Comic Sans MS" panose="030F0702030302020204" pitchFamily="66" charset="0"/>
              </a:rPr>
              <a:t>It is our expectation that pupils will read at home to an adult daily; at least 3 times per week as a minimum.  These sessions must be recorded in the pupil’s Reading Diary.</a:t>
            </a:r>
          </a:p>
          <a:p>
            <a:endParaRPr lang="en-GB" dirty="0">
              <a:latin typeface="Comic Sans MS" panose="030F0702030302020204" pitchFamily="66" charset="0"/>
            </a:endParaRPr>
          </a:p>
          <a:p>
            <a:r>
              <a:rPr lang="en-GB" dirty="0">
                <a:latin typeface="Comic Sans MS" panose="030F0702030302020204" pitchFamily="66" charset="0"/>
              </a:rPr>
              <a:t>I will check books on a Monday and Thursday.  </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r>
              <a:rPr lang="en-GB" dirty="0">
                <a:latin typeface="Comic Sans MS" panose="030F0702030302020204" pitchFamily="66" charset="0"/>
              </a:rPr>
              <a:t>The National Curriculum for Year 1 focuses on decoding and comprehension of texts.  </a:t>
            </a:r>
          </a:p>
          <a:p>
            <a:endParaRPr lang="en-GB" dirty="0">
              <a:latin typeface="Comic Sans MS" panose="030F0702030302020204" pitchFamily="66" charset="0"/>
            </a:endParaRPr>
          </a:p>
          <a:p>
            <a:r>
              <a:rPr lang="en-GB" dirty="0">
                <a:latin typeface="Comic Sans MS" panose="030F0702030302020204" pitchFamily="66" charset="0"/>
              </a:rPr>
              <a:t>Whole class guided reading</a:t>
            </a:r>
          </a:p>
        </p:txBody>
      </p:sp>
      <p:pic>
        <p:nvPicPr>
          <p:cNvPr id="5" name="Picture 4">
            <a:extLst>
              <a:ext uri="{FF2B5EF4-FFF2-40B4-BE49-F238E27FC236}">
                <a16:creationId xmlns:a16="http://schemas.microsoft.com/office/drawing/2014/main" id="{FE805ED0-F3A6-49FA-AAAB-E1A57D6A3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2148" y="363279"/>
            <a:ext cx="1118191" cy="1118191"/>
          </a:xfrm>
          <a:prstGeom prst="rect">
            <a:avLst/>
          </a:prstGeom>
        </p:spPr>
      </p:pic>
    </p:spTree>
    <p:extLst>
      <p:ext uri="{BB962C8B-B14F-4D97-AF65-F5344CB8AC3E}">
        <p14:creationId xmlns:p14="http://schemas.microsoft.com/office/powerpoint/2010/main" val="340911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2E3C-D7A7-4E17-9CAF-721765AC34C4}"/>
              </a:ext>
            </a:extLst>
          </p:cNvPr>
          <p:cNvSpPr>
            <a:spLocks noGrp="1"/>
          </p:cNvSpPr>
          <p:nvPr>
            <p:ph type="title"/>
          </p:nvPr>
        </p:nvSpPr>
        <p:spPr/>
        <p:txBody>
          <a:bodyPr/>
          <a:lstStyle/>
          <a:p>
            <a:pPr algn="ctr"/>
            <a:r>
              <a:rPr lang="en-GB" dirty="0">
                <a:latin typeface="Comic Sans MS" panose="030F0702030302020204" pitchFamily="66" charset="0"/>
              </a:rPr>
              <a:t>Home Learning</a:t>
            </a:r>
          </a:p>
        </p:txBody>
      </p:sp>
      <p:sp>
        <p:nvSpPr>
          <p:cNvPr id="3" name="Content Placeholder 2">
            <a:extLst>
              <a:ext uri="{FF2B5EF4-FFF2-40B4-BE49-F238E27FC236}">
                <a16:creationId xmlns:a16="http://schemas.microsoft.com/office/drawing/2014/main" id="{A7A75B99-6B0B-4EAD-8316-61168D67E1B0}"/>
              </a:ext>
            </a:extLst>
          </p:cNvPr>
          <p:cNvSpPr>
            <a:spLocks noGrp="1"/>
          </p:cNvSpPr>
          <p:nvPr>
            <p:ph idx="1"/>
          </p:nvPr>
        </p:nvSpPr>
        <p:spPr>
          <a:xfrm>
            <a:off x="838200" y="1825624"/>
            <a:ext cx="10515600" cy="4521909"/>
          </a:xfrm>
        </p:spPr>
        <p:txBody>
          <a:bodyPr>
            <a:normAutofit/>
          </a:bodyPr>
          <a:lstStyle/>
          <a:p>
            <a:r>
              <a:rPr lang="en-GB" dirty="0">
                <a:latin typeface="Comic Sans MS" panose="030F0702030302020204" pitchFamily="66" charset="0"/>
              </a:rPr>
              <a:t>Reading is our main home learning task in Year 1, alongside practise of the high frequency words attached to the reading diary.</a:t>
            </a:r>
          </a:p>
          <a:p>
            <a:r>
              <a:rPr lang="en-GB" dirty="0">
                <a:latin typeface="Comic Sans MS" panose="030F0702030302020204" pitchFamily="66" charset="0"/>
              </a:rPr>
              <a:t>Reading Eggs – each week I will look at time on task, which will determine who receives the Reading Eggs award in Friday’s assembly.</a:t>
            </a:r>
          </a:p>
          <a:p>
            <a:r>
              <a:rPr lang="en-GB" dirty="0">
                <a:latin typeface="Comic Sans MS" panose="030F0702030302020204" pitchFamily="66" charset="0"/>
              </a:rPr>
              <a:t>Online Maths game/task – given to you via a link on the weekly newsletter.</a:t>
            </a:r>
          </a:p>
          <a:p>
            <a:r>
              <a:rPr lang="en-GB" dirty="0">
                <a:latin typeface="Comic Sans MS" panose="030F0702030302020204" pitchFamily="66" charset="0"/>
              </a:rPr>
              <a:t>If there is an activity linked to a topic we are learning, we will let you know about this via the newsletter.</a:t>
            </a:r>
          </a:p>
          <a:p>
            <a:endParaRPr lang="en-GB" dirty="0">
              <a:latin typeface="Comic Sans MS" panose="030F0702030302020204" pitchFamily="66" charset="0"/>
            </a:endParaRPr>
          </a:p>
        </p:txBody>
      </p:sp>
    </p:spTree>
    <p:extLst>
      <p:ext uri="{BB962C8B-B14F-4D97-AF65-F5344CB8AC3E}">
        <p14:creationId xmlns:p14="http://schemas.microsoft.com/office/powerpoint/2010/main" val="318331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0495-A294-456C-8AE5-F4B07A466BA2}"/>
              </a:ext>
            </a:extLst>
          </p:cNvPr>
          <p:cNvSpPr>
            <a:spLocks noGrp="1"/>
          </p:cNvSpPr>
          <p:nvPr>
            <p:ph type="title"/>
          </p:nvPr>
        </p:nvSpPr>
        <p:spPr/>
        <p:txBody>
          <a:bodyPr/>
          <a:lstStyle/>
          <a:p>
            <a:pPr algn="ctr"/>
            <a:r>
              <a:rPr lang="en-GB" dirty="0">
                <a:latin typeface="Comic Sans MS" panose="030F0702030302020204" pitchFamily="66" charset="0"/>
              </a:rPr>
              <a:t>Timetable </a:t>
            </a:r>
          </a:p>
        </p:txBody>
      </p:sp>
      <p:graphicFrame>
        <p:nvGraphicFramePr>
          <p:cNvPr id="6" name="Table 5">
            <a:extLst>
              <a:ext uri="{FF2B5EF4-FFF2-40B4-BE49-F238E27FC236}">
                <a16:creationId xmlns:a16="http://schemas.microsoft.com/office/drawing/2014/main" id="{7257DCD6-2042-4C13-BB7A-56BC2FC32DC4}"/>
              </a:ext>
            </a:extLst>
          </p:cNvPr>
          <p:cNvGraphicFramePr>
            <a:graphicFrameLocks noGrp="1"/>
          </p:cNvGraphicFramePr>
          <p:nvPr>
            <p:extLst>
              <p:ext uri="{D42A27DB-BD31-4B8C-83A1-F6EECF244321}">
                <p14:modId xmlns:p14="http://schemas.microsoft.com/office/powerpoint/2010/main" val="3426102268"/>
              </p:ext>
            </p:extLst>
          </p:nvPr>
        </p:nvGraphicFramePr>
        <p:xfrm>
          <a:off x="1497502" y="1464817"/>
          <a:ext cx="9196996" cy="4740676"/>
        </p:xfrm>
        <a:graphic>
          <a:graphicData uri="http://schemas.openxmlformats.org/drawingml/2006/table">
            <a:tbl>
              <a:tblPr firstRow="1" firstCol="1" bandRow="1">
                <a:tableStyleId>{5C22544A-7EE6-4342-B048-85BDC9FD1C3A}</a:tableStyleId>
              </a:tblPr>
              <a:tblGrid>
                <a:gridCol w="749935">
                  <a:extLst>
                    <a:ext uri="{9D8B030D-6E8A-4147-A177-3AD203B41FA5}">
                      <a16:colId xmlns:a16="http://schemas.microsoft.com/office/drawing/2014/main" val="220721746"/>
                    </a:ext>
                  </a:extLst>
                </a:gridCol>
                <a:gridCol w="647065">
                  <a:extLst>
                    <a:ext uri="{9D8B030D-6E8A-4147-A177-3AD203B41FA5}">
                      <a16:colId xmlns:a16="http://schemas.microsoft.com/office/drawing/2014/main" val="1957345459"/>
                    </a:ext>
                  </a:extLst>
                </a:gridCol>
                <a:gridCol w="594360">
                  <a:extLst>
                    <a:ext uri="{9D8B030D-6E8A-4147-A177-3AD203B41FA5}">
                      <a16:colId xmlns:a16="http://schemas.microsoft.com/office/drawing/2014/main" val="3701001617"/>
                    </a:ext>
                  </a:extLst>
                </a:gridCol>
                <a:gridCol w="685165">
                  <a:extLst>
                    <a:ext uri="{9D8B030D-6E8A-4147-A177-3AD203B41FA5}">
                      <a16:colId xmlns:a16="http://schemas.microsoft.com/office/drawing/2014/main" val="1584376502"/>
                    </a:ext>
                  </a:extLst>
                </a:gridCol>
                <a:gridCol w="762635">
                  <a:extLst>
                    <a:ext uri="{9D8B030D-6E8A-4147-A177-3AD203B41FA5}">
                      <a16:colId xmlns:a16="http://schemas.microsoft.com/office/drawing/2014/main" val="401005463"/>
                    </a:ext>
                  </a:extLst>
                </a:gridCol>
                <a:gridCol w="107778">
                  <a:extLst>
                    <a:ext uri="{9D8B030D-6E8A-4147-A177-3AD203B41FA5}">
                      <a16:colId xmlns:a16="http://schemas.microsoft.com/office/drawing/2014/main" val="2300671372"/>
                    </a:ext>
                  </a:extLst>
                </a:gridCol>
                <a:gridCol w="403225">
                  <a:extLst>
                    <a:ext uri="{9D8B030D-6E8A-4147-A177-3AD203B41FA5}">
                      <a16:colId xmlns:a16="http://schemas.microsoft.com/office/drawing/2014/main" val="4222309103"/>
                    </a:ext>
                  </a:extLst>
                </a:gridCol>
                <a:gridCol w="464820">
                  <a:extLst>
                    <a:ext uri="{9D8B030D-6E8A-4147-A177-3AD203B41FA5}">
                      <a16:colId xmlns:a16="http://schemas.microsoft.com/office/drawing/2014/main" val="2966611101"/>
                    </a:ext>
                  </a:extLst>
                </a:gridCol>
                <a:gridCol w="872490">
                  <a:extLst>
                    <a:ext uri="{9D8B030D-6E8A-4147-A177-3AD203B41FA5}">
                      <a16:colId xmlns:a16="http://schemas.microsoft.com/office/drawing/2014/main" val="1865798864"/>
                    </a:ext>
                  </a:extLst>
                </a:gridCol>
                <a:gridCol w="805815">
                  <a:extLst>
                    <a:ext uri="{9D8B030D-6E8A-4147-A177-3AD203B41FA5}">
                      <a16:colId xmlns:a16="http://schemas.microsoft.com/office/drawing/2014/main" val="3743107696"/>
                    </a:ext>
                  </a:extLst>
                </a:gridCol>
                <a:gridCol w="285115">
                  <a:extLst>
                    <a:ext uri="{9D8B030D-6E8A-4147-A177-3AD203B41FA5}">
                      <a16:colId xmlns:a16="http://schemas.microsoft.com/office/drawing/2014/main" val="1427155832"/>
                    </a:ext>
                  </a:extLst>
                </a:gridCol>
                <a:gridCol w="485140">
                  <a:extLst>
                    <a:ext uri="{9D8B030D-6E8A-4147-A177-3AD203B41FA5}">
                      <a16:colId xmlns:a16="http://schemas.microsoft.com/office/drawing/2014/main" val="2997220213"/>
                    </a:ext>
                  </a:extLst>
                </a:gridCol>
                <a:gridCol w="107778">
                  <a:extLst>
                    <a:ext uri="{9D8B030D-6E8A-4147-A177-3AD203B41FA5}">
                      <a16:colId xmlns:a16="http://schemas.microsoft.com/office/drawing/2014/main" val="3250129624"/>
                    </a:ext>
                  </a:extLst>
                </a:gridCol>
                <a:gridCol w="916305">
                  <a:extLst>
                    <a:ext uri="{9D8B030D-6E8A-4147-A177-3AD203B41FA5}">
                      <a16:colId xmlns:a16="http://schemas.microsoft.com/office/drawing/2014/main" val="631181493"/>
                    </a:ext>
                  </a:extLst>
                </a:gridCol>
                <a:gridCol w="560705">
                  <a:extLst>
                    <a:ext uri="{9D8B030D-6E8A-4147-A177-3AD203B41FA5}">
                      <a16:colId xmlns:a16="http://schemas.microsoft.com/office/drawing/2014/main" val="3929741441"/>
                    </a:ext>
                  </a:extLst>
                </a:gridCol>
                <a:gridCol w="748665">
                  <a:extLst>
                    <a:ext uri="{9D8B030D-6E8A-4147-A177-3AD203B41FA5}">
                      <a16:colId xmlns:a16="http://schemas.microsoft.com/office/drawing/2014/main" val="3311032359"/>
                    </a:ext>
                  </a:extLst>
                </a:gridCol>
              </a:tblGrid>
              <a:tr h="388256">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Early activity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9.00 – 9.25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9.25 – 9.45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0"/>
                        </a:spcAft>
                      </a:pPr>
                      <a:r>
                        <a:rPr lang="en-GB" sz="900">
                          <a:effectLst/>
                        </a:rPr>
                        <a:t>9.45 – 10.45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900">
                          <a:effectLst/>
                        </a:rPr>
                        <a:t>Break 10.45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 Maths 11.00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12.00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12.30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0"/>
                        </a:spcAft>
                      </a:pPr>
                      <a:r>
                        <a:rPr lang="en-GB" sz="900">
                          <a:effectLst/>
                        </a:rPr>
                        <a:t>1.30 – 3.15</a:t>
                      </a:r>
                      <a:endParaRPr lang="en-GB" sz="1100">
                        <a:effectLst/>
                      </a:endParaRPr>
                    </a:p>
                    <a:p>
                      <a:pPr>
                        <a:lnSpc>
                          <a:spcPct val="107000"/>
                        </a:lnSpc>
                        <a:spcAft>
                          <a:spcPts val="0"/>
                        </a:spcAft>
                      </a:pPr>
                      <a:r>
                        <a:rPr lang="en-GB" sz="900">
                          <a:effectLst/>
                        </a:rPr>
                        <a:t>(1.30-1.45 Reading)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900">
                          <a:effectLst/>
                        </a:rPr>
                        <a:t>2.45-3.00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a:effectLst/>
                        </a:rPr>
                        <a:t>3.15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329449"/>
                  </a:ext>
                </a:extLst>
              </a:tr>
              <a:tr h="651961">
                <a:tc>
                  <a:txBody>
                    <a:bodyPr/>
                    <a:lstStyle/>
                    <a:p>
                      <a:pPr>
                        <a:lnSpc>
                          <a:spcPct val="107000"/>
                        </a:lnSpc>
                        <a:spcAft>
                          <a:spcPts val="0"/>
                        </a:spcAft>
                      </a:pPr>
                      <a:r>
                        <a:rPr lang="en-GB" sz="900">
                          <a:effectLst/>
                        </a:rPr>
                        <a:t>Monday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Reg &amp; Morning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Phonics</a:t>
                      </a:r>
                      <a:endParaRPr lang="en-GB" sz="1100">
                        <a:effectLst/>
                      </a:endParaRPr>
                    </a:p>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1755">
                        <a:lnSpc>
                          <a:spcPct val="107000"/>
                        </a:lnSpc>
                        <a:spcAft>
                          <a:spcPts val="0"/>
                        </a:spcAft>
                      </a:pPr>
                      <a:r>
                        <a:rPr lang="en-GB" sz="900">
                          <a:effectLst/>
                        </a:rPr>
                        <a:t>Guided reading</a:t>
                      </a:r>
                      <a:endParaRPr lang="en-GB" sz="1100">
                        <a:effectLst/>
                      </a:endParaRPr>
                    </a:p>
                    <a:p>
                      <a:pPr>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0"/>
                        </a:spcAft>
                      </a:pPr>
                      <a:r>
                        <a:rPr lang="en-GB" sz="1000">
                          <a:effectLst/>
                        </a:rPr>
                        <a:t>English</a:t>
                      </a:r>
                      <a:endParaRPr lang="en-GB" sz="1100">
                        <a:effectLst/>
                      </a:endParaRPr>
                    </a:p>
                    <a:p>
                      <a:pPr marL="71755" marR="71755">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Maths</a:t>
                      </a:r>
                      <a:endParaRPr lang="en-GB" sz="1100" dirty="0">
                        <a:effectLst/>
                      </a:endParaRPr>
                    </a:p>
                    <a:p>
                      <a:pPr>
                        <a:lnSpc>
                          <a:spcPct val="107000"/>
                        </a:lnSpc>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0"/>
                        </a:spcAft>
                      </a:pPr>
                      <a:r>
                        <a:rPr lang="en-GB" sz="1000">
                          <a:effectLst/>
                        </a:rPr>
                        <a:t>Science</a:t>
                      </a:r>
                      <a:endParaRPr lang="en-GB" sz="1100">
                        <a:effectLst/>
                      </a:endParaRPr>
                    </a:p>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000">
                          <a:effectLst/>
                        </a:rPr>
                        <a:t> </a:t>
                      </a:r>
                      <a:endParaRPr lang="en-GB" sz="1100">
                        <a:effectLst/>
                      </a:endParaRPr>
                    </a:p>
                    <a:p>
                      <a:pPr>
                        <a:lnSpc>
                          <a:spcPct val="107000"/>
                        </a:lnSpc>
                        <a:spcAft>
                          <a:spcPts val="0"/>
                        </a:spcAft>
                      </a:pPr>
                      <a:r>
                        <a:rPr lang="en-GB" sz="1000">
                          <a:effectLst/>
                        </a:rPr>
                        <a:t>Break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Storytime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460308"/>
                  </a:ext>
                </a:extLst>
              </a:tr>
              <a:tr h="651961">
                <a:tc>
                  <a:txBody>
                    <a:bodyPr/>
                    <a:lstStyle/>
                    <a:p>
                      <a:pPr>
                        <a:lnSpc>
                          <a:spcPct val="107000"/>
                        </a:lnSpc>
                        <a:spcAft>
                          <a:spcPts val="0"/>
                        </a:spcAft>
                      </a:pPr>
                      <a:r>
                        <a:rPr lang="en-GB" sz="900">
                          <a:effectLst/>
                        </a:rPr>
                        <a:t>Tuesday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Reg &amp; Morning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Phonics</a:t>
                      </a:r>
                      <a:endParaRPr lang="en-GB" sz="1100" dirty="0">
                        <a:effectLst/>
                      </a:endParaRPr>
                    </a:p>
                    <a:p>
                      <a:pPr>
                        <a:lnSpc>
                          <a:spcPct val="107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1755">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English</a:t>
                      </a:r>
                      <a:endParaRPr lang="en-GB" sz="1100" dirty="0">
                        <a:effectLst/>
                      </a:endParaRPr>
                    </a:p>
                    <a:p>
                      <a:pPr>
                        <a:lnSpc>
                          <a:spcPct val="107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71755" marR="71755">
                        <a:lnSpc>
                          <a:spcPct val="107000"/>
                        </a:lnSpc>
                        <a:spcAft>
                          <a:spcPts val="0"/>
                        </a:spcAft>
                      </a:pPr>
                      <a:r>
                        <a:rPr lang="en-GB" sz="1000">
                          <a:effectLst/>
                        </a:rPr>
                        <a:t>Assembly – 10.30</a:t>
                      </a:r>
                      <a:endParaRPr lang="en-GB" sz="1100">
                        <a:effectLst/>
                      </a:endParaRPr>
                    </a:p>
                    <a:p>
                      <a:pPr marL="71755" marR="71755">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tc>
                <a:tc hMerge="1">
                  <a:txBody>
                    <a:bodyPr/>
                    <a:lstStyle/>
                    <a:p>
                      <a:endParaRPr lang="en-GB"/>
                    </a:p>
                  </a:txBody>
                  <a:tcPr/>
                </a:tc>
                <a:tc>
                  <a:txBody>
                    <a:bodyPr/>
                    <a:lstStyle/>
                    <a:p>
                      <a:pPr algn="ct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Maths</a:t>
                      </a:r>
                      <a:endParaRPr lang="en-GB" sz="1100" dirty="0">
                        <a:effectLst/>
                      </a:endParaRPr>
                    </a:p>
                    <a:p>
                      <a:pPr>
                        <a:lnSpc>
                          <a:spcPct val="107000"/>
                        </a:lnSpc>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1000">
                          <a:effectLst/>
                        </a:rPr>
                        <a:t>PE</a:t>
                      </a:r>
                      <a:endParaRPr lang="en-GB" sz="1100">
                        <a:effectLst/>
                      </a:endParaRPr>
                    </a:p>
                    <a:p>
                      <a:pPr>
                        <a:lnSpc>
                          <a:spcPct val="107000"/>
                        </a:lnSpc>
                        <a:spcAft>
                          <a:spcPts val="0"/>
                        </a:spcAft>
                      </a:pPr>
                      <a:r>
                        <a:rPr lang="en-GB" sz="1000">
                          <a:effectLst/>
                        </a:rPr>
                        <a:t>Indoors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1000">
                          <a:effectLst/>
                        </a:rPr>
                        <a:t>PSHE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1755">
                        <a:lnSpc>
                          <a:spcPct val="107000"/>
                        </a:lnSpc>
                        <a:spcAft>
                          <a:spcPts val="0"/>
                        </a:spcAft>
                      </a:pPr>
                      <a:r>
                        <a:rPr lang="en-GB" sz="1000">
                          <a:effectLst/>
                        </a:rPr>
                        <a:t>Break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Storytime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3519563"/>
                  </a:ext>
                </a:extLst>
              </a:tr>
              <a:tr h="1058256">
                <a:tc>
                  <a:txBody>
                    <a:bodyPr/>
                    <a:lstStyle/>
                    <a:p>
                      <a:pPr>
                        <a:lnSpc>
                          <a:spcPct val="107000"/>
                        </a:lnSpc>
                        <a:spcAft>
                          <a:spcPts val="0"/>
                        </a:spcAft>
                      </a:pPr>
                      <a:r>
                        <a:rPr lang="en-GB" sz="900">
                          <a:effectLst/>
                        </a:rPr>
                        <a:t>Wednesday</a:t>
                      </a:r>
                      <a:endParaRPr lang="en-GB" sz="1100">
                        <a:effectLst/>
                      </a:endParaRPr>
                    </a:p>
                    <a:p>
                      <a:pPr>
                        <a:lnSpc>
                          <a:spcPct val="107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Reg &amp; Morning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Phonics</a:t>
                      </a:r>
                      <a:endParaRPr lang="en-GB" sz="1100">
                        <a:effectLst/>
                      </a:endParaRPr>
                    </a:p>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1755">
                        <a:lnSpc>
                          <a:spcPct val="107000"/>
                        </a:lnSpc>
                        <a:spcAft>
                          <a:spcPts val="0"/>
                        </a:spcAft>
                      </a:pPr>
                      <a:r>
                        <a:rPr lang="en-GB" sz="900" dirty="0">
                          <a:effectLst/>
                        </a:rPr>
                        <a:t>Guided reading</a:t>
                      </a:r>
                      <a:endParaRPr lang="en-GB" sz="1100" dirty="0">
                        <a:effectLst/>
                      </a:endParaRPr>
                    </a:p>
                    <a:p>
                      <a:pPr>
                        <a:lnSpc>
                          <a:spcPct val="107000"/>
                        </a:lnSpc>
                        <a:spcAft>
                          <a:spcPts val="0"/>
                        </a:spcAft>
                      </a:pPr>
                      <a:r>
                        <a:rPr lang="en-GB" sz="9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0"/>
                        </a:spcAft>
                      </a:pPr>
                      <a:r>
                        <a:rPr lang="en-GB" sz="1000">
                          <a:effectLst/>
                        </a:rPr>
                        <a:t>English</a:t>
                      </a:r>
                      <a:endParaRPr lang="en-GB" sz="1100">
                        <a:effectLst/>
                      </a:endParaRPr>
                    </a:p>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Maths</a:t>
                      </a:r>
                      <a:endParaRPr lang="en-GB" sz="1100" dirty="0">
                        <a:effectLst/>
                      </a:endParaRPr>
                    </a:p>
                    <a:p>
                      <a:pPr>
                        <a:lnSpc>
                          <a:spcPct val="107000"/>
                        </a:lnSpc>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1000">
                          <a:effectLst/>
                        </a:rPr>
                        <a:t>Computing</a:t>
                      </a:r>
                      <a:endParaRPr lang="en-GB" sz="1100">
                        <a:effectLst/>
                      </a:endParaRPr>
                    </a:p>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1000">
                          <a:effectLst/>
                        </a:rPr>
                        <a:t>Topic</a:t>
                      </a:r>
                      <a:endParaRPr lang="en-GB" sz="1100">
                        <a:effectLst/>
                      </a:endParaRPr>
                    </a:p>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Break</a:t>
                      </a:r>
                      <a:endParaRPr lang="en-GB" sz="1100">
                        <a:effectLst/>
                      </a:endParaRPr>
                    </a:p>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Storytime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997410"/>
                  </a:ext>
                </a:extLst>
              </a:tr>
              <a:tr h="1338281">
                <a:tc>
                  <a:txBody>
                    <a:bodyPr/>
                    <a:lstStyle/>
                    <a:p>
                      <a:pPr>
                        <a:lnSpc>
                          <a:spcPct val="107000"/>
                        </a:lnSpc>
                        <a:spcAft>
                          <a:spcPts val="0"/>
                        </a:spcAft>
                      </a:pPr>
                      <a:r>
                        <a:rPr lang="en-GB" sz="900">
                          <a:effectLst/>
                        </a:rPr>
                        <a:t>Thursday CK</a:t>
                      </a:r>
                      <a:endParaRPr lang="en-GB" sz="1100">
                        <a:effectLst/>
                      </a:endParaRPr>
                    </a:p>
                    <a:p>
                      <a:pPr>
                        <a:lnSpc>
                          <a:spcPct val="107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Reg &amp; Morning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Phonics</a:t>
                      </a:r>
                      <a:endParaRPr lang="en-GB" sz="1100">
                        <a:effectLst/>
                      </a:endParaRPr>
                    </a:p>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71755">
                        <a:lnSpc>
                          <a:spcPct val="107000"/>
                        </a:lnSpc>
                        <a:spcAft>
                          <a:spcPts val="0"/>
                        </a:spcAft>
                      </a:pPr>
                      <a:r>
                        <a:rPr lang="en-GB" sz="900">
                          <a:effectLst/>
                        </a:rPr>
                        <a:t>Guided reading</a:t>
                      </a:r>
                      <a:endParaRPr lang="en-GB" sz="1100">
                        <a:effectLst/>
                      </a:endParaRPr>
                    </a:p>
                    <a:p>
                      <a:pPr>
                        <a:lnSpc>
                          <a:spcPct val="107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nSpc>
                          <a:spcPct val="107000"/>
                        </a:lnSpc>
                        <a:spcAft>
                          <a:spcPts val="0"/>
                        </a:spcAft>
                      </a:pPr>
                      <a:r>
                        <a:rPr lang="en-GB" sz="1000" dirty="0">
                          <a:effectLst/>
                        </a:rPr>
                        <a:t>English</a:t>
                      </a:r>
                      <a:endParaRPr lang="en-GB" sz="1100" dirty="0">
                        <a:effectLst/>
                      </a:endParaRPr>
                    </a:p>
                    <a:p>
                      <a:pPr>
                        <a:lnSpc>
                          <a:spcPct val="107000"/>
                        </a:lnSpc>
                        <a:spcAft>
                          <a:spcPts val="0"/>
                        </a:spcAft>
                      </a:pPr>
                      <a:r>
                        <a:rPr lang="en-GB" sz="800" dirty="0">
                          <a:effectLst/>
                        </a:rPr>
                        <a:t> </a:t>
                      </a:r>
                      <a:endParaRPr lang="en-GB" sz="1100" dirty="0">
                        <a:effectLst/>
                      </a:endParaRPr>
                    </a:p>
                    <a:p>
                      <a:pPr>
                        <a:lnSpc>
                          <a:spcPct val="107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Maths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Maths</a:t>
                      </a:r>
                      <a:endParaRPr lang="en-GB" sz="1100" dirty="0">
                        <a:effectLst/>
                      </a:endParaRPr>
                    </a:p>
                    <a:p>
                      <a:pPr>
                        <a:lnSpc>
                          <a:spcPct val="107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1000">
                          <a:effectLst/>
                        </a:rPr>
                        <a:t>PE</a:t>
                      </a:r>
                      <a:endParaRPr lang="en-GB" sz="1100">
                        <a:effectLst/>
                      </a:endParaRPr>
                    </a:p>
                    <a:p>
                      <a:pPr>
                        <a:lnSpc>
                          <a:spcPct val="107000"/>
                        </a:lnSpc>
                        <a:spcAft>
                          <a:spcPts val="0"/>
                        </a:spcAft>
                      </a:pPr>
                      <a:r>
                        <a:rPr lang="en-GB" sz="1000">
                          <a:effectLst/>
                        </a:rPr>
                        <a:t>Outdoors</a:t>
                      </a:r>
                      <a:endParaRPr lang="en-GB" sz="1100">
                        <a:effectLst/>
                      </a:endParaRPr>
                    </a:p>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Break</a:t>
                      </a:r>
                      <a:endParaRPr lang="en-GB" sz="1100">
                        <a:effectLst/>
                      </a:endParaRPr>
                    </a:p>
                    <a:p>
                      <a:pPr>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Storytime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4991205"/>
                  </a:ext>
                </a:extLst>
              </a:tr>
              <a:tr h="651961">
                <a:tc>
                  <a:txBody>
                    <a:bodyPr/>
                    <a:lstStyle/>
                    <a:p>
                      <a:pPr>
                        <a:lnSpc>
                          <a:spcPct val="107000"/>
                        </a:lnSpc>
                        <a:spcAft>
                          <a:spcPts val="0"/>
                        </a:spcAft>
                      </a:pPr>
                      <a:r>
                        <a:rPr lang="en-GB" sz="900">
                          <a:effectLst/>
                        </a:rPr>
                        <a:t>Friday</a:t>
                      </a:r>
                      <a:endParaRPr lang="en-GB" sz="1100">
                        <a:effectLst/>
                      </a:endParaRPr>
                    </a:p>
                    <a:p>
                      <a:pPr>
                        <a:lnSpc>
                          <a:spcPct val="107000"/>
                        </a:lnSpc>
                        <a:spcAft>
                          <a:spcPts val="0"/>
                        </a:spcAft>
                      </a:pPr>
                      <a:r>
                        <a:rPr lang="en-GB" sz="9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Reg &amp; Morning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Phonics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dirty="0">
                          <a:effectLst/>
                        </a:rPr>
                        <a:t> RE/Music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marL="71755" marR="71755">
                        <a:lnSpc>
                          <a:spcPct val="107000"/>
                        </a:lnSpc>
                        <a:spcAft>
                          <a:spcPts val="0"/>
                        </a:spcAft>
                      </a:pPr>
                      <a:r>
                        <a:rPr lang="en-GB" sz="1000">
                          <a:effectLst/>
                        </a:rPr>
                        <a:t>Assembly – 10.25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tc>
                <a:tc>
                  <a:txBody>
                    <a:bodyPr/>
                    <a:lstStyle/>
                    <a:p>
                      <a:pPr>
                        <a:lnSpc>
                          <a:spcPct val="107000"/>
                        </a:lnSpc>
                        <a:spcAft>
                          <a:spcPts val="0"/>
                        </a:spcAft>
                      </a:pPr>
                      <a:r>
                        <a:rPr lang="en-GB" sz="1000">
                          <a:effectLst/>
                        </a:rPr>
                        <a:t> </a:t>
                      </a:r>
                      <a:endParaRPr lang="en-GB" sz="1100">
                        <a:effectLst/>
                      </a:endParaRPr>
                    </a:p>
                    <a:p>
                      <a:pPr algn="ctr">
                        <a:lnSpc>
                          <a:spcPct val="107000"/>
                        </a:lnSpc>
                        <a:spcAft>
                          <a:spcPts val="0"/>
                        </a:spcAft>
                      </a:pPr>
                      <a:r>
                        <a:rPr lang="en-GB" sz="1000">
                          <a:effectLst/>
                        </a:rPr>
                        <a:t>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Topic</a:t>
                      </a:r>
                      <a:endParaRPr lang="en-GB" sz="1100" dirty="0">
                        <a:effectLst/>
                      </a:endParaRPr>
                    </a:p>
                    <a:p>
                      <a:pPr>
                        <a:lnSpc>
                          <a:spcPct val="107000"/>
                        </a:lnSpc>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1755" marR="71755">
                        <a:lnSpc>
                          <a:spcPct val="107000"/>
                        </a:lnSpc>
                        <a:spcAft>
                          <a:spcPts val="0"/>
                        </a:spcAft>
                      </a:pPr>
                      <a:r>
                        <a:rPr lang="en-GB" sz="900">
                          <a:effectLst/>
                        </a:rPr>
                        <a:t>Paired reading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tc>
                <a:tc gridSpan="2">
                  <a:txBody>
                    <a:bodyPr/>
                    <a:lstStyle/>
                    <a:p>
                      <a:pPr algn="ctr">
                        <a:lnSpc>
                          <a:spcPct val="107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Continuous Provision – retrieval of skills and knowledge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a:txBody>
                    <a:bodyPr/>
                    <a:lstStyle/>
                    <a:p>
                      <a:pPr>
                        <a:lnSpc>
                          <a:spcPct val="107000"/>
                        </a:lnSpc>
                        <a:spcAft>
                          <a:spcPts val="0"/>
                        </a:spcAft>
                      </a:pPr>
                      <a:r>
                        <a:rPr lang="en-GB" sz="1000">
                          <a:effectLst/>
                        </a:rPr>
                        <a:t>Break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Storytime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2844350"/>
                  </a:ext>
                </a:extLst>
              </a:tr>
            </a:tbl>
          </a:graphicData>
        </a:graphic>
      </p:graphicFrame>
    </p:spTree>
    <p:extLst>
      <p:ext uri="{BB962C8B-B14F-4D97-AF65-F5344CB8AC3E}">
        <p14:creationId xmlns:p14="http://schemas.microsoft.com/office/powerpoint/2010/main" val="79845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1034</Words>
  <Application>Microsoft Office PowerPoint</Application>
  <PresentationFormat>Widescreen</PresentationFormat>
  <Paragraphs>201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Comic Sans MS</vt:lpstr>
      <vt:lpstr>Jokerman</vt:lpstr>
      <vt:lpstr>Times New Roman</vt:lpstr>
      <vt:lpstr>Office Theme</vt:lpstr>
      <vt:lpstr>Welcome to Year 1!</vt:lpstr>
      <vt:lpstr>PowerPoint Presentation</vt:lpstr>
      <vt:lpstr>Expectations</vt:lpstr>
      <vt:lpstr>PowerPoint Presentation</vt:lpstr>
      <vt:lpstr>Water bottle</vt:lpstr>
      <vt:lpstr>PE  </vt:lpstr>
      <vt:lpstr>Reading </vt:lpstr>
      <vt:lpstr>Home Learning</vt:lpstr>
      <vt:lpstr>Timetable </vt:lpstr>
      <vt:lpstr>Morning Activities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Jackie Olcot</dc:creator>
  <cp:lastModifiedBy>Olcot Jacqueline</cp:lastModifiedBy>
  <cp:revision>69</cp:revision>
  <cp:lastPrinted>2020-09-24T14:46:26Z</cp:lastPrinted>
  <dcterms:created xsi:type="dcterms:W3CDTF">2017-09-17T19:54:57Z</dcterms:created>
  <dcterms:modified xsi:type="dcterms:W3CDTF">2025-09-15T09:58:30Z</dcterms:modified>
</cp:coreProperties>
</file>