
<file path=[Content_Types].xml><?xml version="1.0" encoding="utf-8"?>
<Types xmlns="http://schemas.openxmlformats.org/package/2006/content-types">
  <Default Extension="jpg&amp;ehk=t4jICIpL354I2Gn3X2QOLA&amp;r=0&amp;pid=OfficeInsert" ContentType="image/jpeg"/>
  <Default Extension="png" ContentType="image/png"/>
  <Default Extension="jpeg" ContentType="image/jpeg"/>
  <Default Extension="rels" ContentType="application/vnd.openxmlformats-package.relationships+xml"/>
  <Default Extension="xml" ContentType="application/xml"/>
  <Default Extension="jpg&amp;ehk=JTY01M1TukSski5Boye9EA&amp;r=0&amp;pid=OfficeInsert"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59" r:id="rId6"/>
    <p:sldId id="261" r:id="rId7"/>
    <p:sldId id="271" r:id="rId8"/>
    <p:sldId id="265" r:id="rId9"/>
    <p:sldId id="270" r:id="rId10"/>
    <p:sldId id="264" r:id="rId11"/>
    <p:sldId id="266" r:id="rId12"/>
    <p:sldId id="272" r:id="rId1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2" autoAdjust="0"/>
    <p:restoredTop sz="94660"/>
  </p:normalViewPr>
  <p:slideViewPr>
    <p:cSldViewPr snapToGrid="0">
      <p:cViewPr varScale="1">
        <p:scale>
          <a:sx n="115" d="100"/>
          <a:sy n="115" d="100"/>
        </p:scale>
        <p:origin x="31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6891B-DB6B-4418-BAB6-CD1E4316EE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BB15BC3-14E3-4652-AE80-C54BD3858B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18F6725-C199-4BF6-8B35-EDC9B39C2ADA}"/>
              </a:ext>
            </a:extLst>
          </p:cNvPr>
          <p:cNvSpPr>
            <a:spLocks noGrp="1"/>
          </p:cNvSpPr>
          <p:nvPr>
            <p:ph type="dt" sz="half" idx="10"/>
          </p:nvPr>
        </p:nvSpPr>
        <p:spPr/>
        <p:txBody>
          <a:bodyPr/>
          <a:lstStyle/>
          <a:p>
            <a:fld id="{852DAEC4-71AA-48B6-9D45-9FD0A44F33E6}" type="datetimeFigureOut">
              <a:rPr lang="en-GB" smtClean="0"/>
              <a:t>15/09/2025</a:t>
            </a:fld>
            <a:endParaRPr lang="en-GB"/>
          </a:p>
        </p:txBody>
      </p:sp>
      <p:sp>
        <p:nvSpPr>
          <p:cNvPr id="5" name="Footer Placeholder 4">
            <a:extLst>
              <a:ext uri="{FF2B5EF4-FFF2-40B4-BE49-F238E27FC236}">
                <a16:creationId xmlns:a16="http://schemas.microsoft.com/office/drawing/2014/main" id="{6BD661B3-B15D-4E71-B0E4-824314A3F5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E6149D-A809-4FA1-90AD-B4B70489768B}"/>
              </a:ext>
            </a:extLst>
          </p:cNvPr>
          <p:cNvSpPr>
            <a:spLocks noGrp="1"/>
          </p:cNvSpPr>
          <p:nvPr>
            <p:ph type="sldNum" sz="quarter" idx="12"/>
          </p:nvPr>
        </p:nvSpPr>
        <p:spPr/>
        <p:txBody>
          <a:bodyPr/>
          <a:lstStyle/>
          <a:p>
            <a:fld id="{B908C3FF-603A-4C59-8602-0DBB6D49E318}" type="slidenum">
              <a:rPr lang="en-GB" smtClean="0"/>
              <a:t>‹#›</a:t>
            </a:fld>
            <a:endParaRPr lang="en-GB"/>
          </a:p>
        </p:txBody>
      </p:sp>
    </p:spTree>
    <p:extLst>
      <p:ext uri="{BB962C8B-B14F-4D97-AF65-F5344CB8AC3E}">
        <p14:creationId xmlns:p14="http://schemas.microsoft.com/office/powerpoint/2010/main" val="1312434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FB51B-97C4-4E23-905B-8F86678DED5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E49BA03-76F0-4BA2-B21C-9AF19633C36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FB3593-4732-4E72-A52B-4B66AF550B3C}"/>
              </a:ext>
            </a:extLst>
          </p:cNvPr>
          <p:cNvSpPr>
            <a:spLocks noGrp="1"/>
          </p:cNvSpPr>
          <p:nvPr>
            <p:ph type="dt" sz="half" idx="10"/>
          </p:nvPr>
        </p:nvSpPr>
        <p:spPr/>
        <p:txBody>
          <a:bodyPr/>
          <a:lstStyle/>
          <a:p>
            <a:fld id="{852DAEC4-71AA-48B6-9D45-9FD0A44F33E6}" type="datetimeFigureOut">
              <a:rPr lang="en-GB" smtClean="0"/>
              <a:t>15/09/2025</a:t>
            </a:fld>
            <a:endParaRPr lang="en-GB"/>
          </a:p>
        </p:txBody>
      </p:sp>
      <p:sp>
        <p:nvSpPr>
          <p:cNvPr id="5" name="Footer Placeholder 4">
            <a:extLst>
              <a:ext uri="{FF2B5EF4-FFF2-40B4-BE49-F238E27FC236}">
                <a16:creationId xmlns:a16="http://schemas.microsoft.com/office/drawing/2014/main" id="{1959670E-6F48-46DE-81AA-DEC0595EFC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8DFE39-1728-401D-A5EB-6F82FC9367DA}"/>
              </a:ext>
            </a:extLst>
          </p:cNvPr>
          <p:cNvSpPr>
            <a:spLocks noGrp="1"/>
          </p:cNvSpPr>
          <p:nvPr>
            <p:ph type="sldNum" sz="quarter" idx="12"/>
          </p:nvPr>
        </p:nvSpPr>
        <p:spPr/>
        <p:txBody>
          <a:bodyPr/>
          <a:lstStyle/>
          <a:p>
            <a:fld id="{B908C3FF-603A-4C59-8602-0DBB6D49E318}" type="slidenum">
              <a:rPr lang="en-GB" smtClean="0"/>
              <a:t>‹#›</a:t>
            </a:fld>
            <a:endParaRPr lang="en-GB"/>
          </a:p>
        </p:txBody>
      </p:sp>
    </p:spTree>
    <p:extLst>
      <p:ext uri="{BB962C8B-B14F-4D97-AF65-F5344CB8AC3E}">
        <p14:creationId xmlns:p14="http://schemas.microsoft.com/office/powerpoint/2010/main" val="2903343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82087A-CBA8-4F82-A0D8-7618BAD20A0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748088C-C494-4351-BEF7-03BDBF7B5D4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4D3598A-4E90-4E9F-A6D9-8D2F8D05A641}"/>
              </a:ext>
            </a:extLst>
          </p:cNvPr>
          <p:cNvSpPr>
            <a:spLocks noGrp="1"/>
          </p:cNvSpPr>
          <p:nvPr>
            <p:ph type="dt" sz="half" idx="10"/>
          </p:nvPr>
        </p:nvSpPr>
        <p:spPr/>
        <p:txBody>
          <a:bodyPr/>
          <a:lstStyle/>
          <a:p>
            <a:fld id="{852DAEC4-71AA-48B6-9D45-9FD0A44F33E6}" type="datetimeFigureOut">
              <a:rPr lang="en-GB" smtClean="0"/>
              <a:t>15/09/2025</a:t>
            </a:fld>
            <a:endParaRPr lang="en-GB"/>
          </a:p>
        </p:txBody>
      </p:sp>
      <p:sp>
        <p:nvSpPr>
          <p:cNvPr id="5" name="Footer Placeholder 4">
            <a:extLst>
              <a:ext uri="{FF2B5EF4-FFF2-40B4-BE49-F238E27FC236}">
                <a16:creationId xmlns:a16="http://schemas.microsoft.com/office/drawing/2014/main" id="{B67A72B4-1594-4A8D-BFF2-E4D1AC4F67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85FBB0D-F5BD-46E8-87B9-5E88B68B0067}"/>
              </a:ext>
            </a:extLst>
          </p:cNvPr>
          <p:cNvSpPr>
            <a:spLocks noGrp="1"/>
          </p:cNvSpPr>
          <p:nvPr>
            <p:ph type="sldNum" sz="quarter" idx="12"/>
          </p:nvPr>
        </p:nvSpPr>
        <p:spPr/>
        <p:txBody>
          <a:bodyPr/>
          <a:lstStyle/>
          <a:p>
            <a:fld id="{B908C3FF-603A-4C59-8602-0DBB6D49E318}" type="slidenum">
              <a:rPr lang="en-GB" smtClean="0"/>
              <a:t>‹#›</a:t>
            </a:fld>
            <a:endParaRPr lang="en-GB"/>
          </a:p>
        </p:txBody>
      </p:sp>
    </p:spTree>
    <p:extLst>
      <p:ext uri="{BB962C8B-B14F-4D97-AF65-F5344CB8AC3E}">
        <p14:creationId xmlns:p14="http://schemas.microsoft.com/office/powerpoint/2010/main" val="865761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9C64F-4401-436C-A3E3-2B190E6277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2C86731-5F34-4B0E-9690-6BE7204F8D3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062F6BA-8F46-4DA6-BA53-2786D0028182}"/>
              </a:ext>
            </a:extLst>
          </p:cNvPr>
          <p:cNvSpPr>
            <a:spLocks noGrp="1"/>
          </p:cNvSpPr>
          <p:nvPr>
            <p:ph type="dt" sz="half" idx="10"/>
          </p:nvPr>
        </p:nvSpPr>
        <p:spPr/>
        <p:txBody>
          <a:bodyPr/>
          <a:lstStyle/>
          <a:p>
            <a:fld id="{852DAEC4-71AA-48B6-9D45-9FD0A44F33E6}" type="datetimeFigureOut">
              <a:rPr lang="en-GB" smtClean="0"/>
              <a:t>15/09/2025</a:t>
            </a:fld>
            <a:endParaRPr lang="en-GB"/>
          </a:p>
        </p:txBody>
      </p:sp>
      <p:sp>
        <p:nvSpPr>
          <p:cNvPr id="5" name="Footer Placeholder 4">
            <a:extLst>
              <a:ext uri="{FF2B5EF4-FFF2-40B4-BE49-F238E27FC236}">
                <a16:creationId xmlns:a16="http://schemas.microsoft.com/office/drawing/2014/main" id="{232FFA0F-ABF3-4ABE-A907-713F7CCE6C2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D07295-80E6-4DC6-A934-934313D49FCD}"/>
              </a:ext>
            </a:extLst>
          </p:cNvPr>
          <p:cNvSpPr>
            <a:spLocks noGrp="1"/>
          </p:cNvSpPr>
          <p:nvPr>
            <p:ph type="sldNum" sz="quarter" idx="12"/>
          </p:nvPr>
        </p:nvSpPr>
        <p:spPr/>
        <p:txBody>
          <a:bodyPr/>
          <a:lstStyle/>
          <a:p>
            <a:fld id="{B908C3FF-603A-4C59-8602-0DBB6D49E318}" type="slidenum">
              <a:rPr lang="en-GB" smtClean="0"/>
              <a:t>‹#›</a:t>
            </a:fld>
            <a:endParaRPr lang="en-GB"/>
          </a:p>
        </p:txBody>
      </p:sp>
    </p:spTree>
    <p:extLst>
      <p:ext uri="{BB962C8B-B14F-4D97-AF65-F5344CB8AC3E}">
        <p14:creationId xmlns:p14="http://schemas.microsoft.com/office/powerpoint/2010/main" val="4068266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BD679-061E-433D-A204-72413410B5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079BB0E-F8F2-4114-984F-E01ECBBA01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02A3556-CE14-4B2A-B6E4-9F6D9A6B3BFA}"/>
              </a:ext>
            </a:extLst>
          </p:cNvPr>
          <p:cNvSpPr>
            <a:spLocks noGrp="1"/>
          </p:cNvSpPr>
          <p:nvPr>
            <p:ph type="dt" sz="half" idx="10"/>
          </p:nvPr>
        </p:nvSpPr>
        <p:spPr/>
        <p:txBody>
          <a:bodyPr/>
          <a:lstStyle/>
          <a:p>
            <a:fld id="{852DAEC4-71AA-48B6-9D45-9FD0A44F33E6}" type="datetimeFigureOut">
              <a:rPr lang="en-GB" smtClean="0"/>
              <a:t>15/09/2025</a:t>
            </a:fld>
            <a:endParaRPr lang="en-GB"/>
          </a:p>
        </p:txBody>
      </p:sp>
      <p:sp>
        <p:nvSpPr>
          <p:cNvPr id="5" name="Footer Placeholder 4">
            <a:extLst>
              <a:ext uri="{FF2B5EF4-FFF2-40B4-BE49-F238E27FC236}">
                <a16:creationId xmlns:a16="http://schemas.microsoft.com/office/drawing/2014/main" id="{5D9CB741-56EE-4D0A-BBC5-3529B5D662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B1AD2C-E132-4677-97E9-5FB85C960B27}"/>
              </a:ext>
            </a:extLst>
          </p:cNvPr>
          <p:cNvSpPr>
            <a:spLocks noGrp="1"/>
          </p:cNvSpPr>
          <p:nvPr>
            <p:ph type="sldNum" sz="quarter" idx="12"/>
          </p:nvPr>
        </p:nvSpPr>
        <p:spPr/>
        <p:txBody>
          <a:bodyPr/>
          <a:lstStyle/>
          <a:p>
            <a:fld id="{B908C3FF-603A-4C59-8602-0DBB6D49E318}" type="slidenum">
              <a:rPr lang="en-GB" smtClean="0"/>
              <a:t>‹#›</a:t>
            </a:fld>
            <a:endParaRPr lang="en-GB"/>
          </a:p>
        </p:txBody>
      </p:sp>
    </p:spTree>
    <p:extLst>
      <p:ext uri="{BB962C8B-B14F-4D97-AF65-F5344CB8AC3E}">
        <p14:creationId xmlns:p14="http://schemas.microsoft.com/office/powerpoint/2010/main" val="196175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BEC78-61C7-4417-AE18-0A8F1DC41C3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1F7D18B-ED60-486B-9A09-F22C8A00320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A6ADECF-AB1A-4CBC-BC1C-BA123004082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B36A4F2-D758-4202-8377-6642258416D8}"/>
              </a:ext>
            </a:extLst>
          </p:cNvPr>
          <p:cNvSpPr>
            <a:spLocks noGrp="1"/>
          </p:cNvSpPr>
          <p:nvPr>
            <p:ph type="dt" sz="half" idx="10"/>
          </p:nvPr>
        </p:nvSpPr>
        <p:spPr/>
        <p:txBody>
          <a:bodyPr/>
          <a:lstStyle/>
          <a:p>
            <a:fld id="{852DAEC4-71AA-48B6-9D45-9FD0A44F33E6}" type="datetimeFigureOut">
              <a:rPr lang="en-GB" smtClean="0"/>
              <a:t>15/09/2025</a:t>
            </a:fld>
            <a:endParaRPr lang="en-GB"/>
          </a:p>
        </p:txBody>
      </p:sp>
      <p:sp>
        <p:nvSpPr>
          <p:cNvPr id="6" name="Footer Placeholder 5">
            <a:extLst>
              <a:ext uri="{FF2B5EF4-FFF2-40B4-BE49-F238E27FC236}">
                <a16:creationId xmlns:a16="http://schemas.microsoft.com/office/drawing/2014/main" id="{30AF29F0-CE72-49F8-A17B-95A726A81FB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5DA080-1A49-4C34-97FC-778D117B959D}"/>
              </a:ext>
            </a:extLst>
          </p:cNvPr>
          <p:cNvSpPr>
            <a:spLocks noGrp="1"/>
          </p:cNvSpPr>
          <p:nvPr>
            <p:ph type="sldNum" sz="quarter" idx="12"/>
          </p:nvPr>
        </p:nvSpPr>
        <p:spPr/>
        <p:txBody>
          <a:bodyPr/>
          <a:lstStyle/>
          <a:p>
            <a:fld id="{B908C3FF-603A-4C59-8602-0DBB6D49E318}" type="slidenum">
              <a:rPr lang="en-GB" smtClean="0"/>
              <a:t>‹#›</a:t>
            </a:fld>
            <a:endParaRPr lang="en-GB"/>
          </a:p>
        </p:txBody>
      </p:sp>
    </p:spTree>
    <p:extLst>
      <p:ext uri="{BB962C8B-B14F-4D97-AF65-F5344CB8AC3E}">
        <p14:creationId xmlns:p14="http://schemas.microsoft.com/office/powerpoint/2010/main" val="3816041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E06AE-A2F1-47B7-9A2B-CF622174FAD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CEE1AB5-99B6-44B4-A654-7B72BCC895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AAA8AD0-12BF-4DE5-8908-6D4F701455B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E18D692-C1AD-4EAF-B214-3FC789A150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45F1F0E-394A-4E14-940F-B94E0324CAA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1B1732F-2594-46B6-815D-19006370FBEC}"/>
              </a:ext>
            </a:extLst>
          </p:cNvPr>
          <p:cNvSpPr>
            <a:spLocks noGrp="1"/>
          </p:cNvSpPr>
          <p:nvPr>
            <p:ph type="dt" sz="half" idx="10"/>
          </p:nvPr>
        </p:nvSpPr>
        <p:spPr/>
        <p:txBody>
          <a:bodyPr/>
          <a:lstStyle/>
          <a:p>
            <a:fld id="{852DAEC4-71AA-48B6-9D45-9FD0A44F33E6}" type="datetimeFigureOut">
              <a:rPr lang="en-GB" smtClean="0"/>
              <a:t>15/09/2025</a:t>
            </a:fld>
            <a:endParaRPr lang="en-GB"/>
          </a:p>
        </p:txBody>
      </p:sp>
      <p:sp>
        <p:nvSpPr>
          <p:cNvPr id="8" name="Footer Placeholder 7">
            <a:extLst>
              <a:ext uri="{FF2B5EF4-FFF2-40B4-BE49-F238E27FC236}">
                <a16:creationId xmlns:a16="http://schemas.microsoft.com/office/drawing/2014/main" id="{99B2BF57-7E70-480D-B389-37E3992BEE1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91DD229-D255-4417-BD3B-FFC1696D59D0}"/>
              </a:ext>
            </a:extLst>
          </p:cNvPr>
          <p:cNvSpPr>
            <a:spLocks noGrp="1"/>
          </p:cNvSpPr>
          <p:nvPr>
            <p:ph type="sldNum" sz="quarter" idx="12"/>
          </p:nvPr>
        </p:nvSpPr>
        <p:spPr/>
        <p:txBody>
          <a:bodyPr/>
          <a:lstStyle/>
          <a:p>
            <a:fld id="{B908C3FF-603A-4C59-8602-0DBB6D49E318}" type="slidenum">
              <a:rPr lang="en-GB" smtClean="0"/>
              <a:t>‹#›</a:t>
            </a:fld>
            <a:endParaRPr lang="en-GB"/>
          </a:p>
        </p:txBody>
      </p:sp>
    </p:spTree>
    <p:extLst>
      <p:ext uri="{BB962C8B-B14F-4D97-AF65-F5344CB8AC3E}">
        <p14:creationId xmlns:p14="http://schemas.microsoft.com/office/powerpoint/2010/main" val="2621570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6AA7E-CE38-4718-B8A4-F9C60004F7A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082679B-5820-40E1-8C4F-45E30E468FAC}"/>
              </a:ext>
            </a:extLst>
          </p:cNvPr>
          <p:cNvSpPr>
            <a:spLocks noGrp="1"/>
          </p:cNvSpPr>
          <p:nvPr>
            <p:ph type="dt" sz="half" idx="10"/>
          </p:nvPr>
        </p:nvSpPr>
        <p:spPr/>
        <p:txBody>
          <a:bodyPr/>
          <a:lstStyle/>
          <a:p>
            <a:fld id="{852DAEC4-71AA-48B6-9D45-9FD0A44F33E6}" type="datetimeFigureOut">
              <a:rPr lang="en-GB" smtClean="0"/>
              <a:t>15/09/2025</a:t>
            </a:fld>
            <a:endParaRPr lang="en-GB"/>
          </a:p>
        </p:txBody>
      </p:sp>
      <p:sp>
        <p:nvSpPr>
          <p:cNvPr id="4" name="Footer Placeholder 3">
            <a:extLst>
              <a:ext uri="{FF2B5EF4-FFF2-40B4-BE49-F238E27FC236}">
                <a16:creationId xmlns:a16="http://schemas.microsoft.com/office/drawing/2014/main" id="{6DDE82AB-FE27-428B-A3D5-D2D525B5925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AE0CD0-663B-431B-8AA7-9DAAA1A5534D}"/>
              </a:ext>
            </a:extLst>
          </p:cNvPr>
          <p:cNvSpPr>
            <a:spLocks noGrp="1"/>
          </p:cNvSpPr>
          <p:nvPr>
            <p:ph type="sldNum" sz="quarter" idx="12"/>
          </p:nvPr>
        </p:nvSpPr>
        <p:spPr/>
        <p:txBody>
          <a:bodyPr/>
          <a:lstStyle/>
          <a:p>
            <a:fld id="{B908C3FF-603A-4C59-8602-0DBB6D49E318}" type="slidenum">
              <a:rPr lang="en-GB" smtClean="0"/>
              <a:t>‹#›</a:t>
            </a:fld>
            <a:endParaRPr lang="en-GB"/>
          </a:p>
        </p:txBody>
      </p:sp>
    </p:spTree>
    <p:extLst>
      <p:ext uri="{BB962C8B-B14F-4D97-AF65-F5344CB8AC3E}">
        <p14:creationId xmlns:p14="http://schemas.microsoft.com/office/powerpoint/2010/main" val="640954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061835-4D8A-4707-84A6-B924C82C5E83}"/>
              </a:ext>
            </a:extLst>
          </p:cNvPr>
          <p:cNvSpPr>
            <a:spLocks noGrp="1"/>
          </p:cNvSpPr>
          <p:nvPr>
            <p:ph type="dt" sz="half" idx="10"/>
          </p:nvPr>
        </p:nvSpPr>
        <p:spPr/>
        <p:txBody>
          <a:bodyPr/>
          <a:lstStyle/>
          <a:p>
            <a:fld id="{852DAEC4-71AA-48B6-9D45-9FD0A44F33E6}" type="datetimeFigureOut">
              <a:rPr lang="en-GB" smtClean="0"/>
              <a:t>15/09/2025</a:t>
            </a:fld>
            <a:endParaRPr lang="en-GB"/>
          </a:p>
        </p:txBody>
      </p:sp>
      <p:sp>
        <p:nvSpPr>
          <p:cNvPr id="3" name="Footer Placeholder 2">
            <a:extLst>
              <a:ext uri="{FF2B5EF4-FFF2-40B4-BE49-F238E27FC236}">
                <a16:creationId xmlns:a16="http://schemas.microsoft.com/office/drawing/2014/main" id="{E0DD708F-27AE-4E3B-A895-64C697A1793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7C6627-A6FC-4774-A22E-53A122EA2E21}"/>
              </a:ext>
            </a:extLst>
          </p:cNvPr>
          <p:cNvSpPr>
            <a:spLocks noGrp="1"/>
          </p:cNvSpPr>
          <p:nvPr>
            <p:ph type="sldNum" sz="quarter" idx="12"/>
          </p:nvPr>
        </p:nvSpPr>
        <p:spPr/>
        <p:txBody>
          <a:bodyPr/>
          <a:lstStyle/>
          <a:p>
            <a:fld id="{B908C3FF-603A-4C59-8602-0DBB6D49E318}" type="slidenum">
              <a:rPr lang="en-GB" smtClean="0"/>
              <a:t>‹#›</a:t>
            </a:fld>
            <a:endParaRPr lang="en-GB"/>
          </a:p>
        </p:txBody>
      </p:sp>
    </p:spTree>
    <p:extLst>
      <p:ext uri="{BB962C8B-B14F-4D97-AF65-F5344CB8AC3E}">
        <p14:creationId xmlns:p14="http://schemas.microsoft.com/office/powerpoint/2010/main" val="1571118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9F700-1921-44A0-878D-82CEB8BC6F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C7B08A-E3D7-4ABE-9F90-10B1F9ED13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0613EC4-9923-4A47-BD69-FDC6825140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AD46163-D177-48A5-A6F5-82F1D7F26C60}"/>
              </a:ext>
            </a:extLst>
          </p:cNvPr>
          <p:cNvSpPr>
            <a:spLocks noGrp="1"/>
          </p:cNvSpPr>
          <p:nvPr>
            <p:ph type="dt" sz="half" idx="10"/>
          </p:nvPr>
        </p:nvSpPr>
        <p:spPr/>
        <p:txBody>
          <a:bodyPr/>
          <a:lstStyle/>
          <a:p>
            <a:fld id="{852DAEC4-71AA-48B6-9D45-9FD0A44F33E6}" type="datetimeFigureOut">
              <a:rPr lang="en-GB" smtClean="0"/>
              <a:t>15/09/2025</a:t>
            </a:fld>
            <a:endParaRPr lang="en-GB"/>
          </a:p>
        </p:txBody>
      </p:sp>
      <p:sp>
        <p:nvSpPr>
          <p:cNvPr id="6" name="Footer Placeholder 5">
            <a:extLst>
              <a:ext uri="{FF2B5EF4-FFF2-40B4-BE49-F238E27FC236}">
                <a16:creationId xmlns:a16="http://schemas.microsoft.com/office/drawing/2014/main" id="{BAD28B13-6CAE-4C72-9A70-052398EDE5E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E6958F-4BFC-49E0-98E3-38B9C702BCA2}"/>
              </a:ext>
            </a:extLst>
          </p:cNvPr>
          <p:cNvSpPr>
            <a:spLocks noGrp="1"/>
          </p:cNvSpPr>
          <p:nvPr>
            <p:ph type="sldNum" sz="quarter" idx="12"/>
          </p:nvPr>
        </p:nvSpPr>
        <p:spPr/>
        <p:txBody>
          <a:bodyPr/>
          <a:lstStyle/>
          <a:p>
            <a:fld id="{B908C3FF-603A-4C59-8602-0DBB6D49E318}" type="slidenum">
              <a:rPr lang="en-GB" smtClean="0"/>
              <a:t>‹#›</a:t>
            </a:fld>
            <a:endParaRPr lang="en-GB"/>
          </a:p>
        </p:txBody>
      </p:sp>
    </p:spTree>
    <p:extLst>
      <p:ext uri="{BB962C8B-B14F-4D97-AF65-F5344CB8AC3E}">
        <p14:creationId xmlns:p14="http://schemas.microsoft.com/office/powerpoint/2010/main" val="2074161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46BB1-F2AF-4BC1-9EDF-2CBDBC2F7F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33F68A8-25D9-4096-A70F-9B078918F7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DC68065-C285-4112-BEC5-791254F059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BF84EA7-9776-432F-B66B-A60E64856C88}"/>
              </a:ext>
            </a:extLst>
          </p:cNvPr>
          <p:cNvSpPr>
            <a:spLocks noGrp="1"/>
          </p:cNvSpPr>
          <p:nvPr>
            <p:ph type="dt" sz="half" idx="10"/>
          </p:nvPr>
        </p:nvSpPr>
        <p:spPr/>
        <p:txBody>
          <a:bodyPr/>
          <a:lstStyle/>
          <a:p>
            <a:fld id="{852DAEC4-71AA-48B6-9D45-9FD0A44F33E6}" type="datetimeFigureOut">
              <a:rPr lang="en-GB" smtClean="0"/>
              <a:t>15/09/2025</a:t>
            </a:fld>
            <a:endParaRPr lang="en-GB"/>
          </a:p>
        </p:txBody>
      </p:sp>
      <p:sp>
        <p:nvSpPr>
          <p:cNvPr id="6" name="Footer Placeholder 5">
            <a:extLst>
              <a:ext uri="{FF2B5EF4-FFF2-40B4-BE49-F238E27FC236}">
                <a16:creationId xmlns:a16="http://schemas.microsoft.com/office/drawing/2014/main" id="{24617A8C-1F04-4855-A51B-4973EF08276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3A585A-7CFB-49C1-BB08-429E75393EF4}"/>
              </a:ext>
            </a:extLst>
          </p:cNvPr>
          <p:cNvSpPr>
            <a:spLocks noGrp="1"/>
          </p:cNvSpPr>
          <p:nvPr>
            <p:ph type="sldNum" sz="quarter" idx="12"/>
          </p:nvPr>
        </p:nvSpPr>
        <p:spPr/>
        <p:txBody>
          <a:bodyPr/>
          <a:lstStyle/>
          <a:p>
            <a:fld id="{B908C3FF-603A-4C59-8602-0DBB6D49E318}" type="slidenum">
              <a:rPr lang="en-GB" smtClean="0"/>
              <a:t>‹#›</a:t>
            </a:fld>
            <a:endParaRPr lang="en-GB"/>
          </a:p>
        </p:txBody>
      </p:sp>
    </p:spTree>
    <p:extLst>
      <p:ext uri="{BB962C8B-B14F-4D97-AF65-F5344CB8AC3E}">
        <p14:creationId xmlns:p14="http://schemas.microsoft.com/office/powerpoint/2010/main" val="3734535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35077-A0F8-400C-99CD-0932D3E510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29BDD62-8FFE-4A3F-91EF-9B5146E746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A18BD0-1E84-4D01-9657-3A358B38AE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DAEC4-71AA-48B6-9D45-9FD0A44F33E6}" type="datetimeFigureOut">
              <a:rPr lang="en-GB" smtClean="0"/>
              <a:t>15/09/2025</a:t>
            </a:fld>
            <a:endParaRPr lang="en-GB"/>
          </a:p>
        </p:txBody>
      </p:sp>
      <p:sp>
        <p:nvSpPr>
          <p:cNvPr id="5" name="Footer Placeholder 4">
            <a:extLst>
              <a:ext uri="{FF2B5EF4-FFF2-40B4-BE49-F238E27FC236}">
                <a16:creationId xmlns:a16="http://schemas.microsoft.com/office/drawing/2014/main" id="{5A282854-B05A-4FB7-87F6-CBCC49B6C0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13FD5C8-060D-4E1E-AE4A-2D4DB9BEDB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08C3FF-603A-4C59-8602-0DBB6D49E318}" type="slidenum">
              <a:rPr lang="en-GB" smtClean="0"/>
              <a:t>‹#›</a:t>
            </a:fld>
            <a:endParaRPr lang="en-GB"/>
          </a:p>
        </p:txBody>
      </p:sp>
    </p:spTree>
    <p:extLst>
      <p:ext uri="{BB962C8B-B14F-4D97-AF65-F5344CB8AC3E}">
        <p14:creationId xmlns:p14="http://schemas.microsoft.com/office/powerpoint/2010/main" val="1615739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amp;ehk=JTY01M1TukSski5Boye9EA&amp;r=0&amp;pid=OfficeInsert"/><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4.jpg&amp;ehk=t4jICIpL354I2Gn3X2QOLA&amp;r=0&amp;pid=OfficeInsert"/><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iorcomputerexam2010.wikispaces.com/Michael+Conner"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87775-6F35-4C3E-8FE4-D4B3F0C783D7}"/>
              </a:ext>
            </a:extLst>
          </p:cNvPr>
          <p:cNvSpPr>
            <a:spLocks noGrp="1"/>
          </p:cNvSpPr>
          <p:nvPr>
            <p:ph type="ctrTitle"/>
          </p:nvPr>
        </p:nvSpPr>
        <p:spPr>
          <a:xfrm>
            <a:off x="1700074" y="2405517"/>
            <a:ext cx="8791852" cy="2046965"/>
          </a:xfrm>
        </p:spPr>
        <p:txBody>
          <a:bodyPr>
            <a:noAutofit/>
          </a:bodyPr>
          <a:lstStyle/>
          <a:p>
            <a:r>
              <a:rPr lang="en-GB" sz="9600" dirty="0">
                <a:solidFill>
                  <a:srgbClr val="7030A0"/>
                </a:solidFill>
                <a:latin typeface="Jokerman" panose="04090605060D06020702" pitchFamily="82" charset="0"/>
              </a:rPr>
              <a:t>Welcome to Year 2!</a:t>
            </a:r>
          </a:p>
        </p:txBody>
      </p:sp>
    </p:spTree>
    <p:extLst>
      <p:ext uri="{BB962C8B-B14F-4D97-AF65-F5344CB8AC3E}">
        <p14:creationId xmlns:p14="http://schemas.microsoft.com/office/powerpoint/2010/main" val="11169026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D4A91-AFE2-4E1C-A263-6779759EE704}"/>
              </a:ext>
            </a:extLst>
          </p:cNvPr>
          <p:cNvSpPr>
            <a:spLocks noGrp="1"/>
          </p:cNvSpPr>
          <p:nvPr>
            <p:ph type="title"/>
          </p:nvPr>
        </p:nvSpPr>
        <p:spPr/>
        <p:txBody>
          <a:bodyPr/>
          <a:lstStyle/>
          <a:p>
            <a:pPr algn="ctr"/>
            <a:r>
              <a:rPr lang="en-GB" u="sng" dirty="0">
                <a:latin typeface="Comic Sans MS" panose="030F0702030302020204" pitchFamily="66" charset="0"/>
              </a:rPr>
              <a:t>And finally …</a:t>
            </a:r>
          </a:p>
        </p:txBody>
      </p:sp>
      <p:sp>
        <p:nvSpPr>
          <p:cNvPr id="3" name="Content Placeholder 2">
            <a:extLst>
              <a:ext uri="{FF2B5EF4-FFF2-40B4-BE49-F238E27FC236}">
                <a16:creationId xmlns:a16="http://schemas.microsoft.com/office/drawing/2014/main" id="{DD797342-792C-40FC-8605-90C0629690DE}"/>
              </a:ext>
            </a:extLst>
          </p:cNvPr>
          <p:cNvSpPr>
            <a:spLocks noGrp="1"/>
          </p:cNvSpPr>
          <p:nvPr>
            <p:ph idx="1"/>
          </p:nvPr>
        </p:nvSpPr>
        <p:spPr>
          <a:xfrm>
            <a:off x="838200" y="1382233"/>
            <a:ext cx="10515600" cy="4794730"/>
          </a:xfrm>
        </p:spPr>
        <p:txBody>
          <a:bodyPr anchor="ctr">
            <a:normAutofit fontScale="85000" lnSpcReduction="10000"/>
          </a:bodyPr>
          <a:lstStyle/>
          <a:p>
            <a:pPr>
              <a:lnSpc>
                <a:spcPct val="150000"/>
              </a:lnSpc>
            </a:pPr>
            <a:r>
              <a:rPr lang="en-GB" sz="2400" dirty="0" smtClean="0">
                <a:latin typeface="Comic Sans MS" panose="030F0702030302020204" pitchFamily="66" charset="0"/>
              </a:rPr>
              <a:t>If </a:t>
            </a:r>
            <a:r>
              <a:rPr lang="en-GB" sz="2400" dirty="0">
                <a:latin typeface="Comic Sans MS" panose="030F0702030302020204" pitchFamily="66" charset="0"/>
              </a:rPr>
              <a:t>you would like </a:t>
            </a:r>
            <a:r>
              <a:rPr lang="en-GB" sz="2400" dirty="0" smtClean="0">
                <a:latin typeface="Comic Sans MS" panose="030F0702030302020204" pitchFamily="66" charset="0"/>
              </a:rPr>
              <a:t>any </a:t>
            </a:r>
            <a:r>
              <a:rPr lang="en-GB" sz="2400" dirty="0">
                <a:latin typeface="Comic Sans MS" panose="030F0702030302020204" pitchFamily="66" charset="0"/>
              </a:rPr>
              <a:t>support with how to help your child at home with a particular </a:t>
            </a:r>
            <a:r>
              <a:rPr lang="en-GB" sz="2400" dirty="0" smtClean="0">
                <a:latin typeface="Comic Sans MS" panose="030F0702030302020204" pitchFamily="66" charset="0"/>
              </a:rPr>
              <a:t>subject or method, </a:t>
            </a:r>
            <a:r>
              <a:rPr lang="en-GB" sz="2400" dirty="0">
                <a:latin typeface="Comic Sans MS" panose="030F0702030302020204" pitchFamily="66" charset="0"/>
              </a:rPr>
              <a:t>please come and ask.  I will be very happy to help!</a:t>
            </a:r>
          </a:p>
          <a:p>
            <a:pPr>
              <a:lnSpc>
                <a:spcPct val="150000"/>
              </a:lnSpc>
            </a:pPr>
            <a:endParaRPr lang="en-GB" sz="2400" dirty="0">
              <a:latin typeface="Comic Sans MS" panose="030F0702030302020204" pitchFamily="66" charset="0"/>
            </a:endParaRPr>
          </a:p>
          <a:p>
            <a:pPr>
              <a:lnSpc>
                <a:spcPct val="150000"/>
              </a:lnSpc>
            </a:pPr>
            <a:r>
              <a:rPr lang="en-GB" sz="2400" dirty="0">
                <a:latin typeface="Comic Sans MS" panose="030F0702030302020204" pitchFamily="66" charset="0"/>
              </a:rPr>
              <a:t>Some of our PSHE topics can be quite sensitive e.g. discussion of loss, e-safety and relationships.  We will let you know before teaching any topic we think may be sensitive.</a:t>
            </a:r>
          </a:p>
          <a:p>
            <a:pPr>
              <a:lnSpc>
                <a:spcPct val="150000"/>
              </a:lnSpc>
            </a:pPr>
            <a:endParaRPr lang="en-GB" sz="2400" dirty="0">
              <a:latin typeface="Comic Sans MS" panose="030F0702030302020204" pitchFamily="66" charset="0"/>
            </a:endParaRPr>
          </a:p>
          <a:p>
            <a:pPr>
              <a:lnSpc>
                <a:spcPct val="150000"/>
              </a:lnSpc>
            </a:pPr>
            <a:r>
              <a:rPr lang="en-GB" sz="2400" dirty="0">
                <a:latin typeface="Comic Sans MS" panose="030F0702030302020204" pitchFamily="66" charset="0"/>
              </a:rPr>
              <a:t>A school focus is on Spoken Language.  Please help your child to pronounce words clearly and accurately. </a:t>
            </a:r>
            <a:r>
              <a:rPr lang="en-GB" sz="2400" dirty="0" smtClean="0">
                <a:latin typeface="Comic Sans MS" panose="030F0702030302020204" pitchFamily="66" charset="0"/>
              </a:rPr>
              <a:t>This </a:t>
            </a:r>
            <a:r>
              <a:rPr lang="en-GB" sz="2400" dirty="0">
                <a:latin typeface="Comic Sans MS" panose="030F0702030302020204" pitchFamily="66" charset="0"/>
              </a:rPr>
              <a:t>will give them a huge advantage when spelling.  </a:t>
            </a:r>
          </a:p>
        </p:txBody>
      </p:sp>
    </p:spTree>
    <p:extLst>
      <p:ext uri="{BB962C8B-B14F-4D97-AF65-F5344CB8AC3E}">
        <p14:creationId xmlns:p14="http://schemas.microsoft.com/office/powerpoint/2010/main" val="36661505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D65504-095A-4EB3-9EDC-EF724626BFE4}"/>
              </a:ext>
            </a:extLst>
          </p:cNvPr>
          <p:cNvSpPr>
            <a:spLocks noGrp="1"/>
          </p:cNvSpPr>
          <p:nvPr>
            <p:ph idx="1"/>
          </p:nvPr>
        </p:nvSpPr>
        <p:spPr>
          <a:xfrm>
            <a:off x="838200" y="666307"/>
            <a:ext cx="10515600" cy="5510656"/>
          </a:xfrm>
        </p:spPr>
        <p:txBody>
          <a:bodyPr>
            <a:normAutofit fontScale="85000" lnSpcReduction="20000"/>
          </a:bodyPr>
          <a:lstStyle/>
          <a:p>
            <a:pPr>
              <a:lnSpc>
                <a:spcPct val="150000"/>
              </a:lnSpc>
            </a:pPr>
            <a:r>
              <a:rPr lang="en-GB" sz="2400" dirty="0">
                <a:latin typeface="Comic Sans MS" panose="030F0702030302020204" pitchFamily="66" charset="0"/>
              </a:rPr>
              <a:t>Expectations for behaviour are high, this includes behaviour for learning.</a:t>
            </a:r>
          </a:p>
          <a:p>
            <a:pPr>
              <a:lnSpc>
                <a:spcPct val="150000"/>
              </a:lnSpc>
            </a:pPr>
            <a:r>
              <a:rPr lang="en-GB" sz="2400" dirty="0" smtClean="0">
                <a:latin typeface="Comic Sans MS" panose="030F0702030302020204" pitchFamily="66" charset="0"/>
              </a:rPr>
              <a:t>We as class have agreed on our </a:t>
            </a:r>
            <a:r>
              <a:rPr lang="en-GB" sz="2400" dirty="0">
                <a:latin typeface="Comic Sans MS" panose="030F0702030302020204" pitchFamily="66" charset="0"/>
              </a:rPr>
              <a:t>Class </a:t>
            </a:r>
            <a:r>
              <a:rPr lang="en-GB" sz="2400" dirty="0" smtClean="0">
                <a:latin typeface="Comic Sans MS" panose="030F0702030302020204" pitchFamily="66" charset="0"/>
              </a:rPr>
              <a:t>Charter.</a:t>
            </a:r>
            <a:endParaRPr lang="en-GB" sz="2400" dirty="0">
              <a:latin typeface="Comic Sans MS" panose="030F0702030302020204" pitchFamily="66" charset="0"/>
            </a:endParaRPr>
          </a:p>
          <a:p>
            <a:pPr>
              <a:lnSpc>
                <a:spcPct val="150000"/>
              </a:lnSpc>
            </a:pPr>
            <a:r>
              <a:rPr lang="en-GB" sz="2400" dirty="0">
                <a:latin typeface="Comic Sans MS" panose="030F0702030302020204" pitchFamily="66" charset="0"/>
              </a:rPr>
              <a:t>Rewards will be given for attention to these – praise, house points, marbles, stickers, golden time, agreed rewards.</a:t>
            </a:r>
          </a:p>
          <a:p>
            <a:pPr>
              <a:lnSpc>
                <a:spcPct val="150000"/>
              </a:lnSpc>
            </a:pPr>
            <a:r>
              <a:rPr lang="en-GB" sz="2400" dirty="0" smtClean="0">
                <a:latin typeface="Comic Sans MS" panose="030F0702030302020204" pitchFamily="66" charset="0"/>
              </a:rPr>
              <a:t>Sanctions for low leve</a:t>
            </a:r>
            <a:r>
              <a:rPr lang="en-GB" sz="2400" dirty="0" smtClean="0">
                <a:latin typeface="Comic Sans MS" panose="030F0702030302020204" pitchFamily="66" charset="0"/>
              </a:rPr>
              <a:t>l behaviours</a:t>
            </a:r>
            <a:r>
              <a:rPr lang="en-GB" sz="2400" dirty="0" smtClean="0">
                <a:latin typeface="Comic Sans MS" panose="030F0702030302020204" pitchFamily="66" charset="0"/>
              </a:rPr>
              <a:t> </a:t>
            </a:r>
            <a:r>
              <a:rPr lang="en-GB" sz="2400" dirty="0">
                <a:latin typeface="Comic Sans MS" panose="030F0702030302020204" pitchFamily="66" charset="0"/>
              </a:rPr>
              <a:t>will be given when classroom behaviour is below expectation in the form </a:t>
            </a:r>
            <a:r>
              <a:rPr lang="en-GB" sz="2400" dirty="0" smtClean="0">
                <a:latin typeface="Comic Sans MS" panose="030F0702030302020204" pitchFamily="66" charset="0"/>
              </a:rPr>
              <a:t>of yellow consequences – which Mr Spratt will explain more of.</a:t>
            </a:r>
            <a:endParaRPr lang="en-GB" sz="2400" dirty="0">
              <a:latin typeface="Comic Sans MS" panose="030F0702030302020204" pitchFamily="66" charset="0"/>
            </a:endParaRPr>
          </a:p>
          <a:p>
            <a:pPr>
              <a:lnSpc>
                <a:spcPct val="150000"/>
              </a:lnSpc>
            </a:pPr>
            <a:r>
              <a:rPr lang="en-GB" sz="2400" dirty="0">
                <a:latin typeface="Comic Sans MS" panose="030F0702030302020204" pitchFamily="66" charset="0"/>
              </a:rPr>
              <a:t>Break time snacks – if provided from home please ensure they are fresh fruit snacks (not cereal bars/nuts).</a:t>
            </a:r>
          </a:p>
          <a:p>
            <a:pPr>
              <a:lnSpc>
                <a:spcPct val="150000"/>
              </a:lnSpc>
            </a:pPr>
            <a:r>
              <a:rPr lang="en-GB" sz="2400" dirty="0">
                <a:latin typeface="Comic Sans MS" panose="030F0702030302020204" pitchFamily="66" charset="0"/>
              </a:rPr>
              <a:t>Polite reminder – if providing your child with birthday treats for the class, please ensure the products are nut free.  Please do not be offended if we are unable to share the treat if we are not sure of their content.</a:t>
            </a:r>
          </a:p>
          <a:p>
            <a:pPr marL="0" indent="0">
              <a:buNone/>
            </a:pPr>
            <a:endParaRPr lang="en-GB" dirty="0">
              <a:latin typeface="Comic Sans MS" panose="030F0702030302020204" pitchFamily="66" charset="0"/>
            </a:endParaRPr>
          </a:p>
          <a:p>
            <a:endParaRPr lang="en-GB" dirty="0">
              <a:latin typeface="Comic Sans MS" panose="030F0702030302020204" pitchFamily="66" charset="0"/>
            </a:endParaRPr>
          </a:p>
          <a:p>
            <a:endParaRPr lang="en-GB" dirty="0">
              <a:latin typeface="Comic Sans MS" panose="030F0702030302020204" pitchFamily="66" charset="0"/>
            </a:endParaRPr>
          </a:p>
          <a:p>
            <a:endParaRPr lang="en-GB" dirty="0">
              <a:latin typeface="Comic Sans MS" panose="030F0702030302020204" pitchFamily="66" charset="0"/>
            </a:endParaRPr>
          </a:p>
          <a:p>
            <a:endParaRPr lang="en-GB" dirty="0">
              <a:latin typeface="Comic Sans MS" panose="030F0702030302020204" pitchFamily="66" charset="0"/>
            </a:endParaRPr>
          </a:p>
          <a:p>
            <a:endParaRPr lang="en-GB" dirty="0">
              <a:latin typeface="Comic Sans MS" panose="030F0702030302020204" pitchFamily="66" charset="0"/>
            </a:endParaRPr>
          </a:p>
          <a:p>
            <a:endParaRPr lang="en-GB" dirty="0">
              <a:latin typeface="Comic Sans MS" panose="030F0702030302020204" pitchFamily="66" charset="0"/>
            </a:endParaRPr>
          </a:p>
        </p:txBody>
      </p:sp>
    </p:spTree>
    <p:extLst>
      <p:ext uri="{BB962C8B-B14F-4D97-AF65-F5344CB8AC3E}">
        <p14:creationId xmlns:p14="http://schemas.microsoft.com/office/powerpoint/2010/main" val="33103480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6614F5-2978-4F1B-BA41-D0040BA71959}"/>
              </a:ext>
            </a:extLst>
          </p:cNvPr>
          <p:cNvSpPr>
            <a:spLocks noGrp="1"/>
          </p:cNvSpPr>
          <p:nvPr>
            <p:ph idx="1"/>
          </p:nvPr>
        </p:nvSpPr>
        <p:spPr>
          <a:xfrm>
            <a:off x="838200" y="727969"/>
            <a:ext cx="10515600" cy="5448994"/>
          </a:xfrm>
        </p:spPr>
        <p:txBody>
          <a:bodyPr anchor="ctr"/>
          <a:lstStyle/>
          <a:p>
            <a:pPr marL="0" indent="0" algn="ctr">
              <a:lnSpc>
                <a:spcPct val="150000"/>
              </a:lnSpc>
              <a:buNone/>
            </a:pPr>
            <a:endParaRPr lang="en-GB" sz="2400" dirty="0"/>
          </a:p>
          <a:p>
            <a:pPr marL="0" indent="0" algn="ctr">
              <a:lnSpc>
                <a:spcPct val="150000"/>
              </a:lnSpc>
              <a:buNone/>
            </a:pPr>
            <a:r>
              <a:rPr lang="en-GB" sz="2400" dirty="0">
                <a:latin typeface="Comic Sans MS" panose="030F0702030302020204" pitchFamily="66" charset="0"/>
              </a:rPr>
              <a:t>If you have a message for me, then please pass the message to the person on gate duty or phone the office and it will get passed on to myself.</a:t>
            </a:r>
          </a:p>
          <a:p>
            <a:pPr marL="0" indent="0" algn="ctr">
              <a:lnSpc>
                <a:spcPct val="150000"/>
              </a:lnSpc>
              <a:buNone/>
            </a:pPr>
            <a:endParaRPr lang="en-GB" sz="2400" dirty="0">
              <a:latin typeface="Comic Sans MS" panose="030F0702030302020204" pitchFamily="66" charset="0"/>
            </a:endParaRPr>
          </a:p>
          <a:p>
            <a:pPr marL="0" indent="0" algn="ctr">
              <a:lnSpc>
                <a:spcPct val="150000"/>
              </a:lnSpc>
              <a:buNone/>
            </a:pPr>
            <a:r>
              <a:rPr lang="en-GB" sz="2400" dirty="0">
                <a:latin typeface="Comic Sans MS" panose="030F0702030302020204" pitchFamily="66" charset="0"/>
              </a:rPr>
              <a:t>Or feel free to come and find me at the end of each day. </a:t>
            </a:r>
          </a:p>
          <a:p>
            <a:pPr marL="0" indent="0" algn="ctr">
              <a:buNone/>
            </a:pPr>
            <a:endParaRPr lang="en-GB" dirty="0">
              <a:latin typeface="Comic Sans MS" panose="030F0702030302020204" pitchFamily="66" charset="0"/>
            </a:endParaRPr>
          </a:p>
        </p:txBody>
      </p:sp>
    </p:spTree>
    <p:extLst>
      <p:ext uri="{BB962C8B-B14F-4D97-AF65-F5344CB8AC3E}">
        <p14:creationId xmlns:p14="http://schemas.microsoft.com/office/powerpoint/2010/main" val="36619624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9954"/>
            <a:ext cx="10515600" cy="5667009"/>
          </a:xfrm>
        </p:spPr>
        <p:txBody>
          <a:bodyPr>
            <a:normAutofit/>
          </a:bodyPr>
          <a:lstStyle/>
          <a:p>
            <a:pPr marL="0" indent="0" algn="ctr">
              <a:buNone/>
            </a:pPr>
            <a:endParaRPr lang="en-GB" sz="6000" dirty="0">
              <a:latin typeface="Comic Sans MS" panose="030F0702030302020204" pitchFamily="66" charset="0"/>
            </a:endParaRPr>
          </a:p>
          <a:p>
            <a:pPr marL="0" indent="0" algn="ctr">
              <a:buNone/>
            </a:pPr>
            <a:r>
              <a:rPr lang="en-GB" sz="4000" dirty="0">
                <a:latin typeface="Comic Sans MS" panose="030F0702030302020204" pitchFamily="66" charset="0"/>
              </a:rPr>
              <a:t>Class teacher: </a:t>
            </a:r>
          </a:p>
          <a:p>
            <a:pPr marL="0" indent="0" algn="ctr">
              <a:buNone/>
            </a:pPr>
            <a:r>
              <a:rPr lang="en-GB" sz="4000" dirty="0">
                <a:latin typeface="Comic Sans MS" panose="030F0702030302020204" pitchFamily="66" charset="0"/>
              </a:rPr>
              <a:t>Mr Parsons</a:t>
            </a:r>
          </a:p>
          <a:p>
            <a:pPr marL="0" indent="0" algn="ctr">
              <a:buNone/>
            </a:pPr>
            <a:endParaRPr lang="en-GB" sz="4000" dirty="0">
              <a:latin typeface="Comic Sans MS" panose="030F0702030302020204" pitchFamily="66" charset="0"/>
            </a:endParaRPr>
          </a:p>
          <a:p>
            <a:pPr marL="0" indent="0" algn="ctr">
              <a:buNone/>
            </a:pPr>
            <a:r>
              <a:rPr lang="en-GB" sz="4000" dirty="0">
                <a:latin typeface="Comic Sans MS" panose="030F0702030302020204" pitchFamily="66" charset="0"/>
              </a:rPr>
              <a:t>Teaching Assistants: </a:t>
            </a:r>
          </a:p>
          <a:p>
            <a:pPr marL="0" indent="0" algn="ctr">
              <a:buNone/>
            </a:pPr>
            <a:r>
              <a:rPr lang="en-GB" sz="4000" dirty="0">
                <a:latin typeface="Comic Sans MS" panose="030F0702030302020204" pitchFamily="66" charset="0"/>
              </a:rPr>
              <a:t>Mrs Nicholls and Mrs </a:t>
            </a:r>
            <a:r>
              <a:rPr lang="en-GB" sz="4000" dirty="0" smtClean="0">
                <a:latin typeface="Comic Sans MS" panose="030F0702030302020204" pitchFamily="66" charset="0"/>
              </a:rPr>
              <a:t>Whitmore</a:t>
            </a:r>
            <a:endParaRPr lang="en-GB" sz="4000" dirty="0">
              <a:latin typeface="Comic Sans MS" panose="030F0702030302020204" pitchFamily="66" charset="0"/>
            </a:endParaRPr>
          </a:p>
        </p:txBody>
      </p:sp>
    </p:spTree>
    <p:extLst>
      <p:ext uri="{BB962C8B-B14F-4D97-AF65-F5344CB8AC3E}">
        <p14:creationId xmlns:p14="http://schemas.microsoft.com/office/powerpoint/2010/main" val="1920096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86F3B4-8C53-4D64-8AC4-CA76E5AFE29E}"/>
              </a:ext>
            </a:extLst>
          </p:cNvPr>
          <p:cNvSpPr>
            <a:spLocks noGrp="1"/>
          </p:cNvSpPr>
          <p:nvPr>
            <p:ph type="title"/>
          </p:nvPr>
        </p:nvSpPr>
        <p:spPr/>
        <p:txBody>
          <a:bodyPr/>
          <a:lstStyle/>
          <a:p>
            <a:pPr algn="ctr"/>
            <a:r>
              <a:rPr lang="en-GB" u="sng" dirty="0">
                <a:latin typeface="Comic Sans MS" panose="030F0702030302020204" pitchFamily="66" charset="0"/>
              </a:rPr>
              <a:t>Expectations</a:t>
            </a:r>
          </a:p>
        </p:txBody>
      </p:sp>
      <p:sp>
        <p:nvSpPr>
          <p:cNvPr id="5" name="Content Placeholder 4">
            <a:extLst>
              <a:ext uri="{FF2B5EF4-FFF2-40B4-BE49-F238E27FC236}">
                <a16:creationId xmlns:a16="http://schemas.microsoft.com/office/drawing/2014/main" id="{877E629F-F278-4CCB-AD9A-CC6479E7B690}"/>
              </a:ext>
            </a:extLst>
          </p:cNvPr>
          <p:cNvSpPr>
            <a:spLocks noGrp="1"/>
          </p:cNvSpPr>
          <p:nvPr>
            <p:ph idx="1"/>
          </p:nvPr>
        </p:nvSpPr>
        <p:spPr>
          <a:xfrm>
            <a:off x="838200" y="1839801"/>
            <a:ext cx="10515600" cy="4351338"/>
          </a:xfrm>
        </p:spPr>
        <p:txBody>
          <a:bodyPr>
            <a:normAutofit fontScale="92500" lnSpcReduction="20000"/>
          </a:bodyPr>
          <a:lstStyle/>
          <a:p>
            <a:pPr>
              <a:lnSpc>
                <a:spcPct val="150000"/>
              </a:lnSpc>
            </a:pPr>
            <a:r>
              <a:rPr lang="en-GB" sz="2400" dirty="0">
                <a:latin typeface="Comic Sans MS" panose="030F0702030302020204" pitchFamily="66" charset="0"/>
              </a:rPr>
              <a:t>Please ensure all items of clothing and footwear are named, including coats, hats, scarves and gloves!   </a:t>
            </a:r>
          </a:p>
          <a:p>
            <a:pPr marL="0" indent="0">
              <a:lnSpc>
                <a:spcPct val="150000"/>
              </a:lnSpc>
              <a:buNone/>
            </a:pPr>
            <a:endParaRPr lang="en-GB" sz="2400" dirty="0">
              <a:latin typeface="Comic Sans MS" panose="030F0702030302020204" pitchFamily="66" charset="0"/>
            </a:endParaRPr>
          </a:p>
          <a:p>
            <a:pPr>
              <a:lnSpc>
                <a:spcPct val="150000"/>
              </a:lnSpc>
            </a:pPr>
            <a:r>
              <a:rPr lang="en-GB" sz="2400" dirty="0">
                <a:latin typeface="Comic Sans MS" panose="030F0702030302020204" pitchFamily="66" charset="0"/>
              </a:rPr>
              <a:t>Children need a bookbag only.  Please do NOT send a rucksack to school.    Please choose one keyring to attach to your </a:t>
            </a:r>
            <a:r>
              <a:rPr lang="en-GB" sz="2400" dirty="0" smtClean="0">
                <a:latin typeface="Comic Sans MS" panose="030F0702030302020204" pitchFamily="66" charset="0"/>
              </a:rPr>
              <a:t>bookbag.</a:t>
            </a:r>
          </a:p>
          <a:p>
            <a:pPr>
              <a:lnSpc>
                <a:spcPct val="150000"/>
              </a:lnSpc>
            </a:pPr>
            <a:endParaRPr lang="en-GB" sz="2400" dirty="0">
              <a:latin typeface="Comic Sans MS" panose="030F0702030302020204" pitchFamily="66" charset="0"/>
            </a:endParaRPr>
          </a:p>
          <a:p>
            <a:pPr>
              <a:lnSpc>
                <a:spcPct val="150000"/>
              </a:lnSpc>
            </a:pPr>
            <a:r>
              <a:rPr lang="en-GB" sz="2400" dirty="0">
                <a:latin typeface="Comic Sans MS" panose="030F0702030302020204" pitchFamily="66" charset="0"/>
              </a:rPr>
              <a:t>Pupils need a pair of named wellies or outdoor shoe which can remain in school for the whole year.</a:t>
            </a:r>
          </a:p>
        </p:txBody>
      </p:sp>
      <p:pic>
        <p:nvPicPr>
          <p:cNvPr id="7" name="Picture 6">
            <a:extLst>
              <a:ext uri="{FF2B5EF4-FFF2-40B4-BE49-F238E27FC236}">
                <a16:creationId xmlns:a16="http://schemas.microsoft.com/office/drawing/2014/main" id="{6B6DF68E-27E8-4005-8357-27E08747E6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8335" y="2363972"/>
            <a:ext cx="795670" cy="795670"/>
          </a:xfrm>
          <a:prstGeom prst="rect">
            <a:avLst/>
          </a:prstGeom>
        </p:spPr>
      </p:pic>
      <p:pic>
        <p:nvPicPr>
          <p:cNvPr id="13" name="Picture 12">
            <a:extLst>
              <a:ext uri="{FF2B5EF4-FFF2-40B4-BE49-F238E27FC236}">
                <a16:creationId xmlns:a16="http://schemas.microsoft.com/office/drawing/2014/main" id="{78E7DE28-B1F7-4194-B998-1B12ADA01A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01446" y="3987175"/>
            <a:ext cx="1058772" cy="701265"/>
          </a:xfrm>
          <a:prstGeom prst="rect">
            <a:avLst/>
          </a:prstGeom>
        </p:spPr>
      </p:pic>
      <p:pic>
        <p:nvPicPr>
          <p:cNvPr id="15" name="Picture 14">
            <a:extLst>
              <a:ext uri="{FF2B5EF4-FFF2-40B4-BE49-F238E27FC236}">
                <a16:creationId xmlns:a16="http://schemas.microsoft.com/office/drawing/2014/main" id="{048E0341-A743-4342-A779-992EB727601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79465" y="5515972"/>
            <a:ext cx="1321981" cy="1321981"/>
          </a:xfrm>
          <a:prstGeom prst="rect">
            <a:avLst/>
          </a:prstGeom>
        </p:spPr>
      </p:pic>
    </p:spTree>
    <p:extLst>
      <p:ext uri="{BB962C8B-B14F-4D97-AF65-F5344CB8AC3E}">
        <p14:creationId xmlns:p14="http://schemas.microsoft.com/office/powerpoint/2010/main" val="6418583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C31A0B7-B9F5-4826-81DD-208B77DFC846}"/>
              </a:ext>
            </a:extLst>
          </p:cNvPr>
          <p:cNvSpPr>
            <a:spLocks noGrp="1"/>
          </p:cNvSpPr>
          <p:nvPr>
            <p:ph type="title"/>
          </p:nvPr>
        </p:nvSpPr>
        <p:spPr/>
        <p:txBody>
          <a:bodyPr/>
          <a:lstStyle/>
          <a:p>
            <a:pPr algn="ctr"/>
            <a:r>
              <a:rPr lang="en-GB" u="sng" dirty="0">
                <a:latin typeface="Comic Sans MS" panose="030F0702030302020204" pitchFamily="66" charset="0"/>
              </a:rPr>
              <a:t>Water bottle</a:t>
            </a:r>
          </a:p>
        </p:txBody>
      </p:sp>
      <p:sp>
        <p:nvSpPr>
          <p:cNvPr id="3" name="Content Placeholder 2">
            <a:extLst>
              <a:ext uri="{FF2B5EF4-FFF2-40B4-BE49-F238E27FC236}">
                <a16:creationId xmlns:a16="http://schemas.microsoft.com/office/drawing/2014/main" id="{AB7C9EC8-2D47-44FB-9FA1-9E3CF5EC86F5}"/>
              </a:ext>
            </a:extLst>
          </p:cNvPr>
          <p:cNvSpPr>
            <a:spLocks noGrp="1"/>
          </p:cNvSpPr>
          <p:nvPr>
            <p:ph idx="1"/>
          </p:nvPr>
        </p:nvSpPr>
        <p:spPr/>
        <p:txBody>
          <a:bodyPr/>
          <a:lstStyle/>
          <a:p>
            <a:endParaRPr lang="en-GB" dirty="0">
              <a:latin typeface="Comic Sans MS" panose="030F0702030302020204" pitchFamily="66" charset="0"/>
            </a:endParaRPr>
          </a:p>
          <a:p>
            <a:pPr marL="0" indent="0" algn="ctr">
              <a:lnSpc>
                <a:spcPct val="150000"/>
              </a:lnSpc>
              <a:buNone/>
            </a:pPr>
            <a:r>
              <a:rPr lang="en-GB" sz="2400" dirty="0">
                <a:latin typeface="Comic Sans MS" panose="030F0702030302020204" pitchFamily="66" charset="0"/>
              </a:rPr>
              <a:t>Please ensure children bring a named water bottle every day.  We encourage the children to drink water, which can be refilled at the </a:t>
            </a:r>
            <a:r>
              <a:rPr lang="en-GB" sz="2400" dirty="0" smtClean="0">
                <a:latin typeface="Comic Sans MS" panose="030F0702030302020204" pitchFamily="66" charset="0"/>
              </a:rPr>
              <a:t>tap</a:t>
            </a:r>
            <a:r>
              <a:rPr lang="en-GB" sz="2400" dirty="0">
                <a:latin typeface="Comic Sans MS" panose="030F0702030302020204" pitchFamily="66" charset="0"/>
              </a:rPr>
              <a:t>.</a:t>
            </a:r>
          </a:p>
          <a:p>
            <a:pPr marL="0" indent="0" algn="ctr">
              <a:buNone/>
            </a:pPr>
            <a:endParaRPr lang="en-GB" dirty="0">
              <a:latin typeface="Comic Sans MS" panose="030F0702030302020204" pitchFamily="66" charset="0"/>
            </a:endParaRPr>
          </a:p>
        </p:txBody>
      </p:sp>
      <p:pic>
        <p:nvPicPr>
          <p:cNvPr id="6" name="Picture 5">
            <a:extLst>
              <a:ext uri="{FF2B5EF4-FFF2-40B4-BE49-F238E27FC236}">
                <a16:creationId xmlns:a16="http://schemas.microsoft.com/office/drawing/2014/main" id="{4DB7B522-95D8-41B7-B3AC-62A003BD7E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83347" y="3601569"/>
            <a:ext cx="2225306" cy="2225306"/>
          </a:xfrm>
          <a:prstGeom prst="rect">
            <a:avLst/>
          </a:prstGeom>
        </p:spPr>
      </p:pic>
    </p:spTree>
    <p:extLst>
      <p:ext uri="{BB962C8B-B14F-4D97-AF65-F5344CB8AC3E}">
        <p14:creationId xmlns:p14="http://schemas.microsoft.com/office/powerpoint/2010/main" val="13980333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3F393-E06E-4413-B399-C708AA4A51DD}"/>
              </a:ext>
            </a:extLst>
          </p:cNvPr>
          <p:cNvSpPr>
            <a:spLocks noGrp="1"/>
          </p:cNvSpPr>
          <p:nvPr>
            <p:ph type="title"/>
          </p:nvPr>
        </p:nvSpPr>
        <p:spPr>
          <a:xfrm>
            <a:off x="838200" y="365126"/>
            <a:ext cx="10515600" cy="712308"/>
          </a:xfrm>
        </p:spPr>
        <p:txBody>
          <a:bodyPr/>
          <a:lstStyle/>
          <a:p>
            <a:pPr algn="ctr"/>
            <a:r>
              <a:rPr lang="en-GB" u="sng" dirty="0">
                <a:latin typeface="Comic Sans MS" panose="030F0702030302020204" pitchFamily="66" charset="0"/>
              </a:rPr>
              <a:t>PE</a:t>
            </a:r>
            <a:r>
              <a:rPr lang="en-GB" dirty="0">
                <a:latin typeface="Comic Sans MS" panose="030F0702030302020204" pitchFamily="66" charset="0"/>
              </a:rPr>
              <a:t>  </a:t>
            </a:r>
          </a:p>
        </p:txBody>
      </p:sp>
      <p:sp>
        <p:nvSpPr>
          <p:cNvPr id="3" name="Content Placeholder 2">
            <a:extLst>
              <a:ext uri="{FF2B5EF4-FFF2-40B4-BE49-F238E27FC236}">
                <a16:creationId xmlns:a16="http://schemas.microsoft.com/office/drawing/2014/main" id="{9D6989EB-917F-48EE-9F05-EF237860B64F}"/>
              </a:ext>
            </a:extLst>
          </p:cNvPr>
          <p:cNvSpPr>
            <a:spLocks noGrp="1"/>
          </p:cNvSpPr>
          <p:nvPr>
            <p:ph idx="1"/>
          </p:nvPr>
        </p:nvSpPr>
        <p:spPr>
          <a:xfrm>
            <a:off x="838200" y="1135433"/>
            <a:ext cx="10515600" cy="5299442"/>
          </a:xfrm>
        </p:spPr>
        <p:txBody>
          <a:bodyPr>
            <a:normAutofit fontScale="55000" lnSpcReduction="20000"/>
          </a:bodyPr>
          <a:lstStyle/>
          <a:p>
            <a:pPr marL="0" indent="0">
              <a:buNone/>
            </a:pPr>
            <a:r>
              <a:rPr lang="en-GB" dirty="0">
                <a:latin typeface="Comic Sans MS" panose="030F0702030302020204" pitchFamily="66" charset="0"/>
              </a:rPr>
              <a:t>PE days:  </a:t>
            </a:r>
            <a:r>
              <a:rPr lang="en-GB" dirty="0" smtClean="0">
                <a:latin typeface="Comic Sans MS" panose="030F0702030302020204" pitchFamily="66" charset="0"/>
              </a:rPr>
              <a:t>Monday </a:t>
            </a:r>
            <a:r>
              <a:rPr lang="en-GB" dirty="0">
                <a:latin typeface="Comic Sans MS" panose="030F0702030302020204" pitchFamily="66" charset="0"/>
              </a:rPr>
              <a:t>and </a:t>
            </a:r>
            <a:r>
              <a:rPr lang="en-GB" dirty="0" smtClean="0">
                <a:latin typeface="Comic Sans MS" panose="030F0702030302020204" pitchFamily="66" charset="0"/>
              </a:rPr>
              <a:t>Thursday</a:t>
            </a:r>
            <a:endParaRPr lang="en-GB" dirty="0">
              <a:latin typeface="Comic Sans MS" panose="030F0702030302020204" pitchFamily="66" charset="0"/>
            </a:endParaRPr>
          </a:p>
          <a:p>
            <a:pPr marL="0" indent="0">
              <a:buNone/>
            </a:pPr>
            <a:endParaRPr lang="en-GB" dirty="0">
              <a:latin typeface="Comic Sans MS" panose="030F0702030302020204" pitchFamily="66" charset="0"/>
            </a:endParaRPr>
          </a:p>
          <a:p>
            <a:pPr>
              <a:lnSpc>
                <a:spcPct val="170000"/>
              </a:lnSpc>
            </a:pPr>
            <a:r>
              <a:rPr lang="en-GB" dirty="0">
                <a:latin typeface="Comic Sans MS" panose="030F0702030302020204" pitchFamily="66" charset="0"/>
              </a:rPr>
              <a:t>Indoor:  Named house colour t-shirt </a:t>
            </a:r>
            <a:r>
              <a:rPr lang="en-GB" b="1" dirty="0">
                <a:latin typeface="Comic Sans MS" panose="030F0702030302020204" pitchFamily="66" charset="0"/>
              </a:rPr>
              <a:t>with logo</a:t>
            </a:r>
            <a:r>
              <a:rPr lang="en-GB" dirty="0">
                <a:latin typeface="Comic Sans MS" panose="030F0702030302020204" pitchFamily="66" charset="0"/>
              </a:rPr>
              <a:t>, black or navy shorts and named plimsolls.</a:t>
            </a:r>
          </a:p>
          <a:p>
            <a:pPr>
              <a:lnSpc>
                <a:spcPct val="170000"/>
              </a:lnSpc>
            </a:pPr>
            <a:endParaRPr lang="en-GB" sz="1100" dirty="0">
              <a:latin typeface="Comic Sans MS" panose="030F0702030302020204" pitchFamily="66" charset="0"/>
            </a:endParaRPr>
          </a:p>
          <a:p>
            <a:pPr>
              <a:lnSpc>
                <a:spcPct val="170000"/>
              </a:lnSpc>
            </a:pPr>
            <a:r>
              <a:rPr lang="en-GB" dirty="0">
                <a:latin typeface="Comic Sans MS" panose="030F0702030302020204" pitchFamily="66" charset="0"/>
              </a:rPr>
              <a:t>Outdoor:  Named house colour t-shirt </a:t>
            </a:r>
            <a:r>
              <a:rPr lang="en-GB" b="1" dirty="0">
                <a:latin typeface="Comic Sans MS" panose="030F0702030302020204" pitchFamily="66" charset="0"/>
              </a:rPr>
              <a:t>with logo</a:t>
            </a:r>
            <a:r>
              <a:rPr lang="en-GB" dirty="0">
                <a:latin typeface="Comic Sans MS" panose="030F0702030302020204" pitchFamily="66" charset="0"/>
              </a:rPr>
              <a:t>, black or navy tracksuit and named trainers (with a good grip)</a:t>
            </a:r>
          </a:p>
          <a:p>
            <a:pPr>
              <a:lnSpc>
                <a:spcPct val="170000"/>
              </a:lnSpc>
            </a:pPr>
            <a:endParaRPr lang="en-GB" sz="1100" dirty="0">
              <a:latin typeface="Comic Sans MS" panose="030F0702030302020204" pitchFamily="66" charset="0"/>
            </a:endParaRPr>
          </a:p>
          <a:p>
            <a:pPr>
              <a:lnSpc>
                <a:spcPct val="170000"/>
              </a:lnSpc>
            </a:pPr>
            <a:r>
              <a:rPr lang="en-GB" dirty="0">
                <a:latin typeface="Comic Sans MS" panose="030F0702030302020204" pitchFamily="66" charset="0"/>
              </a:rPr>
              <a:t>All hair longer than your ears to be tied back.</a:t>
            </a:r>
          </a:p>
          <a:p>
            <a:pPr>
              <a:lnSpc>
                <a:spcPct val="170000"/>
              </a:lnSpc>
            </a:pPr>
            <a:endParaRPr lang="en-GB" sz="1100" dirty="0">
              <a:latin typeface="Comic Sans MS" panose="030F0702030302020204" pitchFamily="66" charset="0"/>
            </a:endParaRPr>
          </a:p>
          <a:p>
            <a:pPr>
              <a:lnSpc>
                <a:spcPct val="170000"/>
              </a:lnSpc>
            </a:pPr>
            <a:r>
              <a:rPr lang="en-GB" dirty="0">
                <a:latin typeface="Comic Sans MS" panose="030F0702030302020204" pitchFamily="66" charset="0"/>
              </a:rPr>
              <a:t>All earrings to be removed on PE days.  If earrings are still within the 6 week initial period please provide tape (dressing tape) to place over the earring.</a:t>
            </a:r>
          </a:p>
          <a:p>
            <a:pPr marL="0" indent="0">
              <a:lnSpc>
                <a:spcPct val="170000"/>
              </a:lnSpc>
              <a:buNone/>
            </a:pPr>
            <a:endParaRPr lang="en-GB" sz="1100" dirty="0">
              <a:latin typeface="Comic Sans MS" panose="030F0702030302020204" pitchFamily="66" charset="0"/>
            </a:endParaRPr>
          </a:p>
          <a:p>
            <a:pPr>
              <a:lnSpc>
                <a:spcPct val="170000"/>
              </a:lnSpc>
            </a:pPr>
            <a:r>
              <a:rPr lang="en-GB" dirty="0">
                <a:latin typeface="Comic Sans MS" panose="030F0702030302020204" pitchFamily="66" charset="0"/>
              </a:rPr>
              <a:t>PE is a compulsory part of the curriculum.  We will endeavour to do PE twice a week as far as is possible.  If your child is to be withdrawn from a PE session, a signed note from the parent or carer must be sent in to school.  Anyone withdrawn from PE will be included in lesson time elsewhere in the school.</a:t>
            </a:r>
          </a:p>
        </p:txBody>
      </p:sp>
      <p:pic>
        <p:nvPicPr>
          <p:cNvPr id="5" name="Picture 4">
            <a:extLst>
              <a:ext uri="{FF2B5EF4-FFF2-40B4-BE49-F238E27FC236}">
                <a16:creationId xmlns:a16="http://schemas.microsoft.com/office/drawing/2014/main" id="{6FB2E533-E05A-410E-8065-6DD5AFC392B4}"/>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tretch>
            <a:fillRect/>
          </a:stretch>
        </p:blipFill>
        <p:spPr>
          <a:xfrm>
            <a:off x="7060017" y="423125"/>
            <a:ext cx="596309" cy="596309"/>
          </a:xfrm>
          <a:prstGeom prst="rect">
            <a:avLst/>
          </a:prstGeom>
        </p:spPr>
      </p:pic>
    </p:spTree>
    <p:extLst>
      <p:ext uri="{BB962C8B-B14F-4D97-AF65-F5344CB8AC3E}">
        <p14:creationId xmlns:p14="http://schemas.microsoft.com/office/powerpoint/2010/main" val="1292829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90FD9-030E-4784-9535-8F6BAD9A3DD4}"/>
              </a:ext>
            </a:extLst>
          </p:cNvPr>
          <p:cNvSpPr>
            <a:spLocks noGrp="1"/>
          </p:cNvSpPr>
          <p:nvPr>
            <p:ph type="title"/>
          </p:nvPr>
        </p:nvSpPr>
        <p:spPr>
          <a:xfrm>
            <a:off x="838200" y="365126"/>
            <a:ext cx="10515600" cy="790280"/>
          </a:xfrm>
        </p:spPr>
        <p:txBody>
          <a:bodyPr/>
          <a:lstStyle/>
          <a:p>
            <a:pPr algn="ctr"/>
            <a:r>
              <a:rPr lang="en-GB" u="sng" dirty="0">
                <a:latin typeface="Comic Sans MS" panose="030F0702030302020204" pitchFamily="66" charset="0"/>
              </a:rPr>
              <a:t>Reading</a:t>
            </a:r>
            <a:r>
              <a:rPr lang="en-GB" dirty="0">
                <a:latin typeface="Comic Sans MS" panose="030F0702030302020204" pitchFamily="66" charset="0"/>
              </a:rPr>
              <a:t> </a:t>
            </a:r>
          </a:p>
        </p:txBody>
      </p:sp>
      <p:sp>
        <p:nvSpPr>
          <p:cNvPr id="3" name="Content Placeholder 2">
            <a:extLst>
              <a:ext uri="{FF2B5EF4-FFF2-40B4-BE49-F238E27FC236}">
                <a16:creationId xmlns:a16="http://schemas.microsoft.com/office/drawing/2014/main" id="{2112A3DA-5FD1-4203-A694-C7B7761B82C8}"/>
              </a:ext>
            </a:extLst>
          </p:cNvPr>
          <p:cNvSpPr>
            <a:spLocks noGrp="1"/>
          </p:cNvSpPr>
          <p:nvPr>
            <p:ph idx="1"/>
          </p:nvPr>
        </p:nvSpPr>
        <p:spPr>
          <a:xfrm>
            <a:off x="838200" y="1481470"/>
            <a:ext cx="10515600" cy="4695493"/>
          </a:xfrm>
        </p:spPr>
        <p:txBody>
          <a:bodyPr>
            <a:normAutofit fontScale="85000" lnSpcReduction="10000"/>
          </a:bodyPr>
          <a:lstStyle/>
          <a:p>
            <a:pPr>
              <a:lnSpc>
                <a:spcPct val="150000"/>
              </a:lnSpc>
            </a:pPr>
            <a:r>
              <a:rPr lang="en-GB" sz="2400" dirty="0">
                <a:latin typeface="Comic Sans MS" panose="030F0702030302020204" pitchFamily="66" charset="0"/>
              </a:rPr>
              <a:t>It is our expectation that pupils will read at home to an adult daily; at least </a:t>
            </a:r>
            <a:r>
              <a:rPr lang="en-GB" sz="2400" dirty="0" smtClean="0">
                <a:latin typeface="Comic Sans MS" panose="030F0702030302020204" pitchFamily="66" charset="0"/>
              </a:rPr>
              <a:t>4 </a:t>
            </a:r>
            <a:r>
              <a:rPr lang="en-GB" sz="2400" dirty="0">
                <a:latin typeface="Comic Sans MS" panose="030F0702030302020204" pitchFamily="66" charset="0"/>
              </a:rPr>
              <a:t>times per week as a minimum.  These sessions must be recorded in the pupil’s Reading Diary.</a:t>
            </a:r>
          </a:p>
          <a:p>
            <a:pPr>
              <a:lnSpc>
                <a:spcPct val="150000"/>
              </a:lnSpc>
            </a:pPr>
            <a:endParaRPr lang="en-GB" sz="2400" dirty="0">
              <a:latin typeface="Comic Sans MS" panose="030F0702030302020204" pitchFamily="66" charset="0"/>
            </a:endParaRPr>
          </a:p>
          <a:p>
            <a:pPr>
              <a:lnSpc>
                <a:spcPct val="150000"/>
              </a:lnSpc>
            </a:pPr>
            <a:r>
              <a:rPr lang="en-GB" sz="2400" dirty="0">
                <a:latin typeface="Comic Sans MS" panose="030F0702030302020204" pitchFamily="66" charset="0"/>
              </a:rPr>
              <a:t>I will check books on a Monday and Thursday.  </a:t>
            </a:r>
          </a:p>
          <a:p>
            <a:pPr marL="0" indent="0">
              <a:lnSpc>
                <a:spcPct val="150000"/>
              </a:lnSpc>
              <a:buNone/>
            </a:pPr>
            <a:endParaRPr lang="en-GB" sz="2400" dirty="0">
              <a:latin typeface="Comic Sans MS" panose="030F0702030302020204" pitchFamily="66" charset="0"/>
            </a:endParaRPr>
          </a:p>
          <a:p>
            <a:pPr>
              <a:lnSpc>
                <a:spcPct val="150000"/>
              </a:lnSpc>
            </a:pPr>
            <a:r>
              <a:rPr lang="en-GB" sz="2400" dirty="0">
                <a:latin typeface="Comic Sans MS" panose="030F0702030302020204" pitchFamily="66" charset="0"/>
              </a:rPr>
              <a:t>The National Curriculum for Year 2 focuses heavily on comprehension of texts.  </a:t>
            </a:r>
          </a:p>
          <a:p>
            <a:pPr>
              <a:lnSpc>
                <a:spcPct val="150000"/>
              </a:lnSpc>
            </a:pPr>
            <a:endParaRPr lang="en-GB" sz="2400" dirty="0">
              <a:latin typeface="Comic Sans MS" panose="030F0702030302020204" pitchFamily="66" charset="0"/>
            </a:endParaRPr>
          </a:p>
          <a:p>
            <a:pPr>
              <a:lnSpc>
                <a:spcPct val="150000"/>
              </a:lnSpc>
            </a:pPr>
            <a:r>
              <a:rPr lang="en-GB" sz="2400" dirty="0">
                <a:latin typeface="Comic Sans MS" panose="030F0702030302020204" pitchFamily="66" charset="0"/>
              </a:rPr>
              <a:t>Whole class guided reading</a:t>
            </a:r>
          </a:p>
        </p:txBody>
      </p:sp>
      <p:pic>
        <p:nvPicPr>
          <p:cNvPr id="5" name="Picture 4">
            <a:extLst>
              <a:ext uri="{FF2B5EF4-FFF2-40B4-BE49-F238E27FC236}">
                <a16:creationId xmlns:a16="http://schemas.microsoft.com/office/drawing/2014/main" id="{FE805ED0-F3A6-49FA-AAAB-E1A57D6A32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12148" y="363279"/>
            <a:ext cx="1118191" cy="1118191"/>
          </a:xfrm>
          <a:prstGeom prst="rect">
            <a:avLst/>
          </a:prstGeom>
        </p:spPr>
      </p:pic>
    </p:spTree>
    <p:extLst>
      <p:ext uri="{BB962C8B-B14F-4D97-AF65-F5344CB8AC3E}">
        <p14:creationId xmlns:p14="http://schemas.microsoft.com/office/powerpoint/2010/main" val="3409110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E2E3C-D7A7-4E17-9CAF-721765AC34C4}"/>
              </a:ext>
            </a:extLst>
          </p:cNvPr>
          <p:cNvSpPr>
            <a:spLocks noGrp="1"/>
          </p:cNvSpPr>
          <p:nvPr>
            <p:ph type="title"/>
          </p:nvPr>
        </p:nvSpPr>
        <p:spPr/>
        <p:txBody>
          <a:bodyPr/>
          <a:lstStyle/>
          <a:p>
            <a:pPr algn="ctr"/>
            <a:r>
              <a:rPr lang="en-GB" u="sng" dirty="0">
                <a:latin typeface="Comic Sans MS" panose="030F0702030302020204" pitchFamily="66" charset="0"/>
              </a:rPr>
              <a:t>Home Learning</a:t>
            </a:r>
          </a:p>
        </p:txBody>
      </p:sp>
      <p:sp>
        <p:nvSpPr>
          <p:cNvPr id="3" name="Content Placeholder 2">
            <a:extLst>
              <a:ext uri="{FF2B5EF4-FFF2-40B4-BE49-F238E27FC236}">
                <a16:creationId xmlns:a16="http://schemas.microsoft.com/office/drawing/2014/main" id="{A7A75B99-6B0B-4EAD-8316-61168D67E1B0}"/>
              </a:ext>
            </a:extLst>
          </p:cNvPr>
          <p:cNvSpPr>
            <a:spLocks noGrp="1"/>
          </p:cNvSpPr>
          <p:nvPr>
            <p:ph idx="1"/>
          </p:nvPr>
        </p:nvSpPr>
        <p:spPr>
          <a:xfrm>
            <a:off x="838200" y="1825624"/>
            <a:ext cx="10515600" cy="4521909"/>
          </a:xfrm>
        </p:spPr>
        <p:txBody>
          <a:bodyPr>
            <a:normAutofit fontScale="85000" lnSpcReduction="10000"/>
          </a:bodyPr>
          <a:lstStyle/>
          <a:p>
            <a:pPr>
              <a:lnSpc>
                <a:spcPct val="150000"/>
              </a:lnSpc>
            </a:pPr>
            <a:r>
              <a:rPr lang="en-GB" dirty="0">
                <a:latin typeface="Comic Sans MS" panose="030F0702030302020204" pitchFamily="66" charset="0"/>
              </a:rPr>
              <a:t>Reading is our main home learning task in Year 2, alongside practise of the high frequency words attached to the reading diary</a:t>
            </a:r>
            <a:r>
              <a:rPr lang="en-GB" dirty="0" smtClean="0">
                <a:latin typeface="Comic Sans MS" panose="030F0702030302020204" pitchFamily="66" charset="0"/>
              </a:rPr>
              <a:t>.</a:t>
            </a:r>
          </a:p>
          <a:p>
            <a:pPr>
              <a:lnSpc>
                <a:spcPct val="150000"/>
              </a:lnSpc>
            </a:pPr>
            <a:endParaRPr lang="en-GB" dirty="0">
              <a:latin typeface="Comic Sans MS" panose="030F0702030302020204" pitchFamily="66" charset="0"/>
            </a:endParaRPr>
          </a:p>
          <a:p>
            <a:pPr>
              <a:lnSpc>
                <a:spcPct val="150000"/>
              </a:lnSpc>
            </a:pPr>
            <a:endParaRPr lang="en-GB" dirty="0">
              <a:latin typeface="Comic Sans MS" panose="030F0702030302020204" pitchFamily="66" charset="0"/>
            </a:endParaRPr>
          </a:p>
          <a:p>
            <a:pPr>
              <a:lnSpc>
                <a:spcPct val="150000"/>
              </a:lnSpc>
            </a:pPr>
            <a:r>
              <a:rPr lang="en-GB" dirty="0">
                <a:latin typeface="Comic Sans MS" panose="030F0702030302020204" pitchFamily="66" charset="0"/>
              </a:rPr>
              <a:t>Reading Eggs – each week I will look at time on task, which will determine who receives the Reading Eggs award in Friday’s assembly.</a:t>
            </a:r>
          </a:p>
          <a:p>
            <a:endParaRPr lang="en-GB" dirty="0" smtClean="0">
              <a:latin typeface="Comic Sans MS" panose="030F0702030302020204" pitchFamily="66" charset="0"/>
            </a:endParaRPr>
          </a:p>
          <a:p>
            <a:pPr marL="0" indent="0">
              <a:buNone/>
            </a:pPr>
            <a:endParaRPr lang="en-GB" dirty="0">
              <a:latin typeface="Comic Sans MS" panose="030F0702030302020204" pitchFamily="66" charset="0"/>
            </a:endParaRPr>
          </a:p>
        </p:txBody>
      </p:sp>
    </p:spTree>
    <p:extLst>
      <p:ext uri="{BB962C8B-B14F-4D97-AF65-F5344CB8AC3E}">
        <p14:creationId xmlns:p14="http://schemas.microsoft.com/office/powerpoint/2010/main" val="3183313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30495-A294-456C-8AE5-F4B07A466BA2}"/>
              </a:ext>
            </a:extLst>
          </p:cNvPr>
          <p:cNvSpPr>
            <a:spLocks noGrp="1"/>
          </p:cNvSpPr>
          <p:nvPr>
            <p:ph type="title"/>
          </p:nvPr>
        </p:nvSpPr>
        <p:spPr/>
        <p:txBody>
          <a:bodyPr/>
          <a:lstStyle/>
          <a:p>
            <a:pPr algn="ctr"/>
            <a:r>
              <a:rPr lang="en-GB" u="sng" dirty="0">
                <a:latin typeface="Comic Sans MS" panose="030F0702030302020204" pitchFamily="66" charset="0"/>
              </a:rPr>
              <a:t>Timetable </a:t>
            </a:r>
          </a:p>
        </p:txBody>
      </p:sp>
      <p:graphicFrame>
        <p:nvGraphicFramePr>
          <p:cNvPr id="4" name="Content Placeholder 3">
            <a:extLst>
              <a:ext uri="{FF2B5EF4-FFF2-40B4-BE49-F238E27FC236}">
                <a16:creationId xmlns:a16="http://schemas.microsoft.com/office/drawing/2014/main" id="{2F45B8A4-75C0-44CA-8D82-528EDF238DE0}"/>
              </a:ext>
            </a:extLst>
          </p:cNvPr>
          <p:cNvGraphicFramePr>
            <a:graphicFrameLocks noGrp="1"/>
          </p:cNvGraphicFramePr>
          <p:nvPr>
            <p:ph idx="1"/>
            <p:extLst>
              <p:ext uri="{D42A27DB-BD31-4B8C-83A1-F6EECF244321}">
                <p14:modId xmlns:p14="http://schemas.microsoft.com/office/powerpoint/2010/main" val="3190581280"/>
              </p:ext>
            </p:extLst>
          </p:nvPr>
        </p:nvGraphicFramePr>
        <p:xfrm>
          <a:off x="1141228" y="1509713"/>
          <a:ext cx="9115074" cy="4509163"/>
        </p:xfrm>
        <a:graphic>
          <a:graphicData uri="http://schemas.openxmlformats.org/drawingml/2006/table">
            <a:tbl>
              <a:tblPr>
                <a:tableStyleId>{5C22544A-7EE6-4342-B048-85BDC9FD1C3A}</a:tableStyleId>
              </a:tblPr>
              <a:tblGrid>
                <a:gridCol w="1122978">
                  <a:extLst>
                    <a:ext uri="{9D8B030D-6E8A-4147-A177-3AD203B41FA5}">
                      <a16:colId xmlns:a16="http://schemas.microsoft.com/office/drawing/2014/main" val="4010418510"/>
                    </a:ext>
                  </a:extLst>
                </a:gridCol>
                <a:gridCol w="407725">
                  <a:extLst>
                    <a:ext uri="{9D8B030D-6E8A-4147-A177-3AD203B41FA5}">
                      <a16:colId xmlns:a16="http://schemas.microsoft.com/office/drawing/2014/main" val="3898760883"/>
                    </a:ext>
                  </a:extLst>
                </a:gridCol>
                <a:gridCol w="337276">
                  <a:extLst>
                    <a:ext uri="{9D8B030D-6E8A-4147-A177-3AD203B41FA5}">
                      <a16:colId xmlns:a16="http://schemas.microsoft.com/office/drawing/2014/main" val="2525118066"/>
                    </a:ext>
                  </a:extLst>
                </a:gridCol>
                <a:gridCol w="910714">
                  <a:extLst>
                    <a:ext uri="{9D8B030D-6E8A-4147-A177-3AD203B41FA5}">
                      <a16:colId xmlns:a16="http://schemas.microsoft.com/office/drawing/2014/main" val="1474550534"/>
                    </a:ext>
                  </a:extLst>
                </a:gridCol>
                <a:gridCol w="751832">
                  <a:extLst>
                    <a:ext uri="{9D8B030D-6E8A-4147-A177-3AD203B41FA5}">
                      <a16:colId xmlns:a16="http://schemas.microsoft.com/office/drawing/2014/main" val="4244615844"/>
                    </a:ext>
                  </a:extLst>
                </a:gridCol>
                <a:gridCol w="124691">
                  <a:extLst>
                    <a:ext uri="{9D8B030D-6E8A-4147-A177-3AD203B41FA5}">
                      <a16:colId xmlns:a16="http://schemas.microsoft.com/office/drawing/2014/main" val="1228754573"/>
                    </a:ext>
                  </a:extLst>
                </a:gridCol>
                <a:gridCol w="354029">
                  <a:extLst>
                    <a:ext uri="{9D8B030D-6E8A-4147-A177-3AD203B41FA5}">
                      <a16:colId xmlns:a16="http://schemas.microsoft.com/office/drawing/2014/main" val="3319576166"/>
                    </a:ext>
                  </a:extLst>
                </a:gridCol>
                <a:gridCol w="380902">
                  <a:extLst>
                    <a:ext uri="{9D8B030D-6E8A-4147-A177-3AD203B41FA5}">
                      <a16:colId xmlns:a16="http://schemas.microsoft.com/office/drawing/2014/main" val="3605721171"/>
                    </a:ext>
                  </a:extLst>
                </a:gridCol>
                <a:gridCol w="1616147">
                  <a:extLst>
                    <a:ext uri="{9D8B030D-6E8A-4147-A177-3AD203B41FA5}">
                      <a16:colId xmlns:a16="http://schemas.microsoft.com/office/drawing/2014/main" val="1355532908"/>
                    </a:ext>
                  </a:extLst>
                </a:gridCol>
                <a:gridCol w="326704">
                  <a:extLst>
                    <a:ext uri="{9D8B030D-6E8A-4147-A177-3AD203B41FA5}">
                      <a16:colId xmlns:a16="http://schemas.microsoft.com/office/drawing/2014/main" val="1930823238"/>
                    </a:ext>
                  </a:extLst>
                </a:gridCol>
                <a:gridCol w="817977">
                  <a:extLst>
                    <a:ext uri="{9D8B030D-6E8A-4147-A177-3AD203B41FA5}">
                      <a16:colId xmlns:a16="http://schemas.microsoft.com/office/drawing/2014/main" val="1479654364"/>
                    </a:ext>
                  </a:extLst>
                </a:gridCol>
                <a:gridCol w="421073">
                  <a:extLst>
                    <a:ext uri="{9D8B030D-6E8A-4147-A177-3AD203B41FA5}">
                      <a16:colId xmlns:a16="http://schemas.microsoft.com/office/drawing/2014/main" val="2711222581"/>
                    </a:ext>
                  </a:extLst>
                </a:gridCol>
                <a:gridCol w="723540">
                  <a:extLst>
                    <a:ext uri="{9D8B030D-6E8A-4147-A177-3AD203B41FA5}">
                      <a16:colId xmlns:a16="http://schemas.microsoft.com/office/drawing/2014/main" val="4271123999"/>
                    </a:ext>
                  </a:extLst>
                </a:gridCol>
                <a:gridCol w="239844">
                  <a:extLst>
                    <a:ext uri="{9D8B030D-6E8A-4147-A177-3AD203B41FA5}">
                      <a16:colId xmlns:a16="http://schemas.microsoft.com/office/drawing/2014/main" val="76236303"/>
                    </a:ext>
                  </a:extLst>
                </a:gridCol>
                <a:gridCol w="579642">
                  <a:extLst>
                    <a:ext uri="{9D8B030D-6E8A-4147-A177-3AD203B41FA5}">
                      <a16:colId xmlns:a16="http://schemas.microsoft.com/office/drawing/2014/main" val="2855148063"/>
                    </a:ext>
                  </a:extLst>
                </a:gridCol>
              </a:tblGrid>
              <a:tr h="878110">
                <a:tc>
                  <a:txBody>
                    <a:bodyPr/>
                    <a:lstStyle/>
                    <a:p>
                      <a:r>
                        <a:rPr lang="en-GB" sz="1200" dirty="0">
                          <a:effectLst/>
                          <a:latin typeface="Comic Sans MS" panose="030F0702030302020204" pitchFamily="66" charset="0"/>
                        </a:rPr>
                        <a:t> </a:t>
                      </a:r>
                    </a:p>
                    <a:p>
                      <a:r>
                        <a:rPr lang="en-GB" sz="1200" kern="0" dirty="0">
                          <a:effectLst/>
                          <a:latin typeface="Comic Sans MS" panose="030F0702030302020204" pitchFamily="66" charset="0"/>
                        </a:rPr>
                        <a:t>Mon</a:t>
                      </a:r>
                    </a:p>
                    <a:p>
                      <a:r>
                        <a:rPr lang="en-GB" sz="1200" dirty="0">
                          <a:effectLst/>
                          <a:latin typeface="Comic Sans MS" panose="030F0702030302020204" pitchFamily="66" charset="0"/>
                        </a:rPr>
                        <a:t> </a:t>
                      </a:r>
                      <a:endParaRPr lang="en-GB" sz="1200" dirty="0">
                        <a:effectLst/>
                        <a:latin typeface="Comic Sans MS" panose="030F0702030302020204" pitchFamily="66" charset="0"/>
                        <a:ea typeface="Times New Roman" panose="02020603050405020304" pitchFamily="18" charset="0"/>
                      </a:endParaRPr>
                    </a:p>
                  </a:txBody>
                  <a:tcPr marL="64425" marR="64425" marT="0" marB="0"/>
                </a:tc>
                <a:tc rowSpan="5">
                  <a:txBody>
                    <a:bodyPr/>
                    <a:lstStyle/>
                    <a:p>
                      <a:pPr marL="71755" marR="71755" algn="ctr">
                        <a:spcAft>
                          <a:spcPts val="0"/>
                        </a:spcAft>
                      </a:pPr>
                      <a:r>
                        <a:rPr lang="en-GB" sz="1200" dirty="0">
                          <a:effectLst/>
                          <a:highlight>
                            <a:srgbClr val="FFFF00"/>
                          </a:highlight>
                          <a:latin typeface="Comic Sans MS" panose="030F0702030302020204" pitchFamily="66" charset="0"/>
                        </a:rPr>
                        <a:t>Morning Activities &amp; Registration</a:t>
                      </a:r>
                      <a:endParaRPr lang="en-GB" sz="1200" dirty="0">
                        <a:effectLst/>
                        <a:highlight>
                          <a:srgbClr val="FFFF00"/>
                        </a:highlight>
                        <a:latin typeface="Comic Sans MS" panose="030F0702030302020204" pitchFamily="66" charset="0"/>
                        <a:ea typeface="Times New Roman" panose="02020603050405020304" pitchFamily="18" charset="0"/>
                      </a:endParaRPr>
                    </a:p>
                  </a:txBody>
                  <a:tcPr marL="64425" marR="64425" marT="0" marB="0" vert="vert270" anchor="ctr"/>
                </a:tc>
                <a:tc>
                  <a:txBody>
                    <a:bodyPr/>
                    <a:lstStyle/>
                    <a:p>
                      <a:pPr marL="71755" marR="71755" algn="ctr">
                        <a:spcAft>
                          <a:spcPts val="0"/>
                        </a:spcAft>
                      </a:pPr>
                      <a:r>
                        <a:rPr lang="en-GB" sz="1200">
                          <a:effectLst/>
                          <a:latin typeface="Comic Sans MS" panose="030F0702030302020204" pitchFamily="66" charset="0"/>
                        </a:rPr>
                        <a:t>Phonics</a:t>
                      </a:r>
                      <a:endParaRPr lang="en-GB" sz="1200" b="1">
                        <a:effectLst/>
                        <a:latin typeface="Comic Sans MS" panose="030F0702030302020204" pitchFamily="66" charset="0"/>
                      </a:endParaRPr>
                    </a:p>
                  </a:txBody>
                  <a:tcPr marL="64425" marR="64425" marT="0" marB="0" vert="vert270" anchor="ctr"/>
                </a:tc>
                <a:tc>
                  <a:txBody>
                    <a:bodyPr/>
                    <a:lstStyle/>
                    <a:p>
                      <a:pPr algn="ctr"/>
                      <a:r>
                        <a:rPr lang="en-GB" sz="1200">
                          <a:effectLst/>
                          <a:latin typeface="Comic Sans MS" panose="030F0702030302020204" pitchFamily="66" charset="0"/>
                        </a:rPr>
                        <a:t> </a:t>
                      </a:r>
                    </a:p>
                    <a:p>
                      <a:pPr algn="ctr"/>
                      <a:r>
                        <a:rPr lang="en-GB" sz="1200">
                          <a:effectLst/>
                          <a:latin typeface="Comic Sans MS" panose="030F0702030302020204" pitchFamily="66" charset="0"/>
                        </a:rPr>
                        <a:t>Guided</a:t>
                      </a:r>
                    </a:p>
                    <a:p>
                      <a:pPr algn="ctr"/>
                      <a:r>
                        <a:rPr lang="en-GB" sz="1200">
                          <a:effectLst/>
                          <a:latin typeface="Comic Sans MS" panose="030F0702030302020204" pitchFamily="66" charset="0"/>
                        </a:rPr>
                        <a:t>Reading</a:t>
                      </a:r>
                      <a:endParaRPr lang="en-GB" sz="1200">
                        <a:effectLst/>
                        <a:latin typeface="Comic Sans MS" panose="030F0702030302020204" pitchFamily="66" charset="0"/>
                        <a:ea typeface="Times New Roman" panose="02020603050405020304" pitchFamily="18" charset="0"/>
                      </a:endParaRPr>
                    </a:p>
                  </a:txBody>
                  <a:tcPr marL="64425" marR="64425" marT="0" marB="0"/>
                </a:tc>
                <a:tc gridSpan="3">
                  <a:txBody>
                    <a:bodyPr/>
                    <a:lstStyle/>
                    <a:p>
                      <a:r>
                        <a:rPr lang="en-GB" sz="1200" dirty="0">
                          <a:effectLst/>
                          <a:latin typeface="Comic Sans MS" panose="030F0702030302020204" pitchFamily="66" charset="0"/>
                        </a:rPr>
                        <a:t> </a:t>
                      </a:r>
                    </a:p>
                    <a:p>
                      <a:pPr marL="71755" marR="71755" algn="ctr">
                        <a:spcAft>
                          <a:spcPts val="0"/>
                        </a:spcAft>
                      </a:pPr>
                      <a:r>
                        <a:rPr lang="en-GB" sz="1200" dirty="0">
                          <a:effectLst/>
                          <a:latin typeface="Comic Sans MS" panose="030F0702030302020204" pitchFamily="66" charset="0"/>
                        </a:rPr>
                        <a:t>English</a:t>
                      </a:r>
                      <a:endParaRPr lang="en-GB" sz="1200" dirty="0">
                        <a:effectLst/>
                        <a:latin typeface="Comic Sans MS" panose="030F0702030302020204" pitchFamily="66" charset="0"/>
                        <a:ea typeface="Times New Roman" panose="02020603050405020304" pitchFamily="18" charset="0"/>
                      </a:endParaRPr>
                    </a:p>
                  </a:txBody>
                  <a:tcPr marL="64425" marR="64425" marT="0" marB="0"/>
                </a:tc>
                <a:tc hMerge="1">
                  <a:txBody>
                    <a:bodyPr/>
                    <a:lstStyle/>
                    <a:p>
                      <a:endParaRPr lang="en-GB"/>
                    </a:p>
                  </a:txBody>
                  <a:tcPr/>
                </a:tc>
                <a:tc hMerge="1">
                  <a:txBody>
                    <a:bodyPr/>
                    <a:lstStyle/>
                    <a:p>
                      <a:endParaRPr lang="en-GB"/>
                    </a:p>
                  </a:txBody>
                  <a:tcPr/>
                </a:tc>
                <a:tc rowSpan="5">
                  <a:txBody>
                    <a:bodyPr/>
                    <a:lstStyle/>
                    <a:p>
                      <a:pPr algn="ctr"/>
                      <a:r>
                        <a:rPr lang="en-GB" sz="1600" b="1" dirty="0">
                          <a:effectLst/>
                          <a:latin typeface="Comic Sans MS" panose="030F0702030302020204" pitchFamily="66" charset="0"/>
                        </a:rPr>
                        <a:t>Playtime</a:t>
                      </a:r>
                    </a:p>
                  </a:txBody>
                  <a:tcPr marL="64425" marR="64425" marT="0" marB="0" vert="vert270"/>
                </a:tc>
                <a:tc>
                  <a:txBody>
                    <a:bodyPr/>
                    <a:lstStyle/>
                    <a:p>
                      <a:r>
                        <a:rPr lang="en-GB" sz="1200" dirty="0">
                          <a:effectLst/>
                          <a:latin typeface="Comic Sans MS" panose="030F0702030302020204" pitchFamily="66" charset="0"/>
                        </a:rPr>
                        <a:t> </a:t>
                      </a:r>
                    </a:p>
                    <a:p>
                      <a:pPr algn="ctr"/>
                      <a:r>
                        <a:rPr lang="en-GB" sz="1200" kern="0" dirty="0">
                          <a:effectLst/>
                          <a:latin typeface="Comic Sans MS" panose="030F0702030302020204" pitchFamily="66" charset="0"/>
                        </a:rPr>
                        <a:t> </a:t>
                      </a:r>
                      <a:r>
                        <a:rPr lang="en-GB" sz="1200" kern="0" dirty="0" smtClean="0">
                          <a:effectLst/>
                          <a:latin typeface="Comic Sans MS" panose="030F0702030302020204" pitchFamily="66" charset="0"/>
                        </a:rPr>
                        <a:t>Maths</a:t>
                      </a:r>
                      <a:endParaRPr lang="en-GB" sz="1200" b="1" kern="0" dirty="0">
                        <a:effectLst/>
                        <a:latin typeface="Comic Sans MS" panose="030F0702030302020204" pitchFamily="66" charset="0"/>
                      </a:endParaRPr>
                    </a:p>
                  </a:txBody>
                  <a:tcPr marL="64425" marR="64425" marT="0" marB="0"/>
                </a:tc>
                <a:tc rowSpan="5">
                  <a:txBody>
                    <a:bodyPr/>
                    <a:lstStyle/>
                    <a:p>
                      <a:pPr algn="ctr"/>
                      <a:r>
                        <a:rPr lang="en-GB" sz="1600" b="1" dirty="0" smtClean="0">
                          <a:effectLst/>
                          <a:latin typeface="Comic Sans MS" panose="030F0702030302020204" pitchFamily="66" charset="0"/>
                        </a:rPr>
                        <a:t> Lunch</a:t>
                      </a:r>
                      <a:endParaRPr lang="en-GB" sz="1600" b="1" dirty="0">
                        <a:effectLst/>
                        <a:latin typeface="Comic Sans MS" panose="030F0702030302020204" pitchFamily="66" charset="0"/>
                      </a:endParaRPr>
                    </a:p>
                  </a:txBody>
                  <a:tcPr marL="64425" marR="64425" marT="0" marB="0" vert="vert270"/>
                </a:tc>
                <a:tc gridSpan="2">
                  <a:txBody>
                    <a:bodyPr/>
                    <a:lstStyle/>
                    <a:p>
                      <a:pPr algn="ctr"/>
                      <a:r>
                        <a:rPr lang="en-US" sz="1200" dirty="0">
                          <a:effectLst/>
                          <a:latin typeface="Comic Sans MS" panose="030F0702030302020204" pitchFamily="66" charset="0"/>
                        </a:rPr>
                        <a:t> </a:t>
                      </a:r>
                      <a:endParaRPr lang="en-GB" sz="1200" dirty="0">
                        <a:effectLst/>
                        <a:latin typeface="Comic Sans MS" panose="030F0702030302020204" pitchFamily="66" charset="0"/>
                      </a:endParaRPr>
                    </a:p>
                    <a:p>
                      <a:pPr algn="ctr"/>
                      <a:r>
                        <a:rPr lang="en-GB" sz="1200" dirty="0" smtClean="0">
                          <a:effectLst/>
                          <a:latin typeface="Comic Sans MS" panose="030F0702030302020204" pitchFamily="66" charset="0"/>
                        </a:rPr>
                        <a:t>Outdoor</a:t>
                      </a:r>
                    </a:p>
                    <a:p>
                      <a:pPr algn="ctr"/>
                      <a:r>
                        <a:rPr lang="en-GB" sz="1200" dirty="0" smtClean="0">
                          <a:effectLst/>
                          <a:latin typeface="Comic Sans MS" panose="030F0702030302020204" pitchFamily="66" charset="0"/>
                        </a:rPr>
                        <a:t>PE</a:t>
                      </a:r>
                    </a:p>
                    <a:p>
                      <a:pPr algn="ctr"/>
                      <a:r>
                        <a:rPr lang="en-US" sz="1200" dirty="0">
                          <a:effectLst/>
                          <a:latin typeface="Comic Sans MS" panose="030F0702030302020204" pitchFamily="66" charset="0"/>
                        </a:rPr>
                        <a:t> </a:t>
                      </a:r>
                      <a:endParaRPr lang="en-GB" sz="1200" dirty="0">
                        <a:effectLst/>
                        <a:latin typeface="Comic Sans MS" panose="030F0702030302020204" pitchFamily="66" charset="0"/>
                      </a:endParaRPr>
                    </a:p>
                    <a:p>
                      <a:pPr algn="ctr"/>
                      <a:r>
                        <a:rPr lang="en-US" sz="1200" dirty="0">
                          <a:effectLst/>
                          <a:latin typeface="Comic Sans MS" panose="030F0702030302020204" pitchFamily="66" charset="0"/>
                        </a:rPr>
                        <a:t> </a:t>
                      </a:r>
                      <a:endParaRPr lang="en-GB" sz="1200" dirty="0">
                        <a:effectLst/>
                        <a:latin typeface="Comic Sans MS" panose="030F0702030302020204" pitchFamily="66" charset="0"/>
                        <a:ea typeface="Times New Roman" panose="02020603050405020304" pitchFamily="18" charset="0"/>
                      </a:endParaRPr>
                    </a:p>
                  </a:txBody>
                  <a:tcPr marL="64425" marR="64425" marT="0" marB="0"/>
                </a:tc>
                <a:tc hMerge="1">
                  <a:txBody>
                    <a:bodyPr/>
                    <a:lstStyle/>
                    <a:p>
                      <a:pPr algn="ctr"/>
                      <a:endParaRPr lang="en-GB" sz="1200" dirty="0">
                        <a:effectLst/>
                        <a:latin typeface="Comic Sans MS" panose="030F0702030302020204" pitchFamily="66" charset="0"/>
                        <a:ea typeface="Times New Roman" panose="02020603050405020304" pitchFamily="18" charset="0"/>
                      </a:endParaRPr>
                    </a:p>
                  </a:txBody>
                  <a:tcPr marL="64425" marR="64425" marT="0" marB="0" vert="vert270"/>
                </a:tc>
                <a:tc gridSpan="2">
                  <a:txBody>
                    <a:bodyPr/>
                    <a:lstStyle/>
                    <a:p>
                      <a:r>
                        <a:rPr lang="en-GB" sz="1200" dirty="0" smtClean="0">
                          <a:effectLst/>
                          <a:latin typeface="Comic Sans MS" panose="030F0702030302020204" pitchFamily="66" charset="0"/>
                        </a:rPr>
                        <a:t> </a:t>
                      </a:r>
                    </a:p>
                    <a:p>
                      <a:pPr algn="ctr"/>
                      <a:r>
                        <a:rPr lang="en-GB" sz="1200" dirty="0" smtClean="0">
                          <a:effectLst/>
                          <a:latin typeface="Comic Sans MS" panose="030F0702030302020204" pitchFamily="66" charset="0"/>
                        </a:rPr>
                        <a:t> Library</a:t>
                      </a:r>
                    </a:p>
                    <a:p>
                      <a:endParaRPr lang="en-GB" sz="1200" dirty="0">
                        <a:effectLst/>
                        <a:latin typeface="Comic Sans MS" panose="030F0702030302020204" pitchFamily="66" charset="0"/>
                        <a:ea typeface="Times New Roman" panose="02020603050405020304" pitchFamily="18" charset="0"/>
                      </a:endParaRPr>
                    </a:p>
                  </a:txBody>
                  <a:tcPr marL="64425" marR="64425" marT="0" marB="0"/>
                </a:tc>
                <a:tc hMerge="1">
                  <a:txBody>
                    <a:bodyPr/>
                    <a:lstStyle/>
                    <a:p>
                      <a:r>
                        <a:rPr lang="en-US" sz="1200" dirty="0">
                          <a:effectLst/>
                          <a:latin typeface="Comic Sans MS" panose="030F0702030302020204" pitchFamily="66" charset="0"/>
                        </a:rPr>
                        <a:t> </a:t>
                      </a:r>
                      <a:endParaRPr lang="en-GB" sz="1200" dirty="0">
                        <a:effectLst/>
                        <a:latin typeface="Comic Sans MS" panose="030F0702030302020204" pitchFamily="66" charset="0"/>
                      </a:endParaRPr>
                    </a:p>
                    <a:p>
                      <a:pPr algn="ctr"/>
                      <a:r>
                        <a:rPr lang="en-US" sz="1200" dirty="0">
                          <a:effectLst/>
                          <a:latin typeface="Comic Sans MS" panose="030F0702030302020204" pitchFamily="66" charset="0"/>
                        </a:rPr>
                        <a:t>Library</a:t>
                      </a:r>
                      <a:endParaRPr lang="en-GB" sz="1200" dirty="0">
                        <a:effectLst/>
                        <a:latin typeface="Comic Sans MS" panose="030F0702030302020204" pitchFamily="66" charset="0"/>
                      </a:endParaRPr>
                    </a:p>
                  </a:txBody>
                  <a:tcPr marL="64425" marR="64425" marT="0" marB="0"/>
                </a:tc>
                <a:tc>
                  <a:txBody>
                    <a:bodyPr/>
                    <a:lstStyle/>
                    <a:p>
                      <a:r>
                        <a:rPr lang="en-GB" sz="1200" dirty="0">
                          <a:effectLst/>
                          <a:latin typeface="Comic Sans MS" panose="030F0702030302020204" pitchFamily="66" charset="0"/>
                        </a:rPr>
                        <a:t> </a:t>
                      </a:r>
                    </a:p>
                    <a:p>
                      <a:pPr algn="ctr"/>
                      <a:r>
                        <a:rPr lang="en-GB" sz="1200" dirty="0">
                          <a:effectLst/>
                          <a:latin typeface="Comic Sans MS" panose="030F0702030302020204" pitchFamily="66" charset="0"/>
                        </a:rPr>
                        <a:t>Story</a:t>
                      </a:r>
                      <a:endParaRPr lang="en-GB" sz="1200" b="1" dirty="0">
                        <a:effectLst/>
                        <a:latin typeface="Comic Sans MS" panose="030F0702030302020204" pitchFamily="66" charset="0"/>
                      </a:endParaRPr>
                    </a:p>
                  </a:txBody>
                  <a:tcPr marL="64425" marR="64425" marT="0" marB="0"/>
                </a:tc>
                <a:extLst>
                  <a:ext uri="{0D108BD9-81ED-4DB2-BD59-A6C34878D82A}">
                    <a16:rowId xmlns:a16="http://schemas.microsoft.com/office/drawing/2014/main" val="2792783484"/>
                  </a:ext>
                </a:extLst>
              </a:tr>
              <a:tr h="878110">
                <a:tc>
                  <a:txBody>
                    <a:bodyPr/>
                    <a:lstStyle/>
                    <a:p>
                      <a:r>
                        <a:rPr lang="en-GB" sz="1200">
                          <a:effectLst/>
                          <a:latin typeface="Comic Sans MS" panose="030F0702030302020204" pitchFamily="66" charset="0"/>
                        </a:rPr>
                        <a:t> </a:t>
                      </a:r>
                    </a:p>
                    <a:p>
                      <a:r>
                        <a:rPr lang="en-GB" sz="1200" kern="0">
                          <a:effectLst/>
                          <a:latin typeface="Comic Sans MS" panose="030F0702030302020204" pitchFamily="66" charset="0"/>
                        </a:rPr>
                        <a:t>Tues</a:t>
                      </a:r>
                    </a:p>
                    <a:p>
                      <a:r>
                        <a:rPr lang="en-GB" sz="1200">
                          <a:effectLst/>
                          <a:latin typeface="Comic Sans MS" panose="030F0702030302020204" pitchFamily="66" charset="0"/>
                        </a:rPr>
                        <a:t> </a:t>
                      </a:r>
                      <a:endParaRPr lang="en-GB" sz="1200">
                        <a:effectLst/>
                        <a:latin typeface="Comic Sans MS" panose="030F0702030302020204" pitchFamily="66" charset="0"/>
                        <a:ea typeface="Times New Roman" panose="02020603050405020304" pitchFamily="18" charset="0"/>
                      </a:endParaRPr>
                    </a:p>
                  </a:txBody>
                  <a:tcPr marL="64425" marR="64425" marT="0" marB="0"/>
                </a:tc>
                <a:tc vMerge="1">
                  <a:txBody>
                    <a:bodyPr/>
                    <a:lstStyle/>
                    <a:p>
                      <a:endParaRPr lang="en-GB"/>
                    </a:p>
                  </a:txBody>
                  <a:tcPr/>
                </a:tc>
                <a:tc>
                  <a:txBody>
                    <a:bodyPr/>
                    <a:lstStyle/>
                    <a:p>
                      <a:pPr marL="71755" marR="71755" algn="ctr">
                        <a:spcAft>
                          <a:spcPts val="0"/>
                        </a:spcAft>
                      </a:pPr>
                      <a:r>
                        <a:rPr lang="en-GB" sz="1200">
                          <a:effectLst/>
                          <a:latin typeface="Comic Sans MS" panose="030F0702030302020204" pitchFamily="66" charset="0"/>
                        </a:rPr>
                        <a:t>Phonics</a:t>
                      </a:r>
                      <a:endParaRPr lang="en-GB" sz="1200">
                        <a:effectLst/>
                        <a:latin typeface="Comic Sans MS" panose="030F0702030302020204" pitchFamily="66" charset="0"/>
                        <a:ea typeface="Times New Roman" panose="02020603050405020304" pitchFamily="18" charset="0"/>
                      </a:endParaRPr>
                    </a:p>
                  </a:txBody>
                  <a:tcPr marL="64425" marR="64425" marT="0" marB="0" vert="vert270"/>
                </a:tc>
                <a:tc gridSpan="3">
                  <a:txBody>
                    <a:bodyPr/>
                    <a:lstStyle/>
                    <a:p>
                      <a:pPr algn="ctr"/>
                      <a:r>
                        <a:rPr lang="en-GB" sz="1200" dirty="0">
                          <a:effectLst/>
                          <a:latin typeface="Comic Sans MS" panose="030F0702030302020204" pitchFamily="66" charset="0"/>
                        </a:rPr>
                        <a:t> </a:t>
                      </a:r>
                    </a:p>
                    <a:p>
                      <a:pPr algn="ctr"/>
                      <a:r>
                        <a:rPr lang="en-GB" sz="1200" dirty="0">
                          <a:effectLst/>
                          <a:latin typeface="Comic Sans MS" panose="030F0702030302020204" pitchFamily="66" charset="0"/>
                        </a:rPr>
                        <a:t> </a:t>
                      </a:r>
                      <a:r>
                        <a:rPr lang="en-GB" sz="1200" dirty="0" smtClean="0">
                          <a:effectLst/>
                          <a:latin typeface="Comic Sans MS" panose="030F0702030302020204" pitchFamily="66" charset="0"/>
                        </a:rPr>
                        <a:t>English</a:t>
                      </a:r>
                      <a:endParaRPr lang="en-GB" sz="1200" dirty="0">
                        <a:effectLst/>
                        <a:latin typeface="Comic Sans MS" panose="030F0702030302020204" pitchFamily="66" charset="0"/>
                      </a:endParaRPr>
                    </a:p>
                    <a:p>
                      <a:r>
                        <a:rPr lang="en-GB" sz="1200" dirty="0">
                          <a:effectLst/>
                          <a:latin typeface="Comic Sans MS" panose="030F0702030302020204" pitchFamily="66" charset="0"/>
                        </a:rPr>
                        <a:t> </a:t>
                      </a:r>
                    </a:p>
                    <a:p>
                      <a:pPr algn="ctr"/>
                      <a:r>
                        <a:rPr lang="en-GB" sz="1200" dirty="0">
                          <a:effectLst/>
                          <a:latin typeface="Comic Sans MS" panose="030F0702030302020204" pitchFamily="66" charset="0"/>
                        </a:rPr>
                        <a:t> </a:t>
                      </a:r>
                      <a:endParaRPr lang="en-GB" sz="1200" dirty="0">
                        <a:effectLst/>
                        <a:latin typeface="Comic Sans MS" panose="030F0702030302020204" pitchFamily="66" charset="0"/>
                        <a:ea typeface="Times New Roman" panose="02020603050405020304" pitchFamily="18" charset="0"/>
                      </a:endParaRPr>
                    </a:p>
                  </a:txBody>
                  <a:tcPr marL="64425" marR="64425" marT="0" marB="0"/>
                </a:tc>
                <a:tc hMerge="1">
                  <a:txBody>
                    <a:bodyPr/>
                    <a:lstStyle/>
                    <a:p>
                      <a:pPr algn="ctr"/>
                      <a:endParaRPr lang="en-GB" sz="1200" dirty="0">
                        <a:effectLst/>
                        <a:latin typeface="Comic Sans MS" panose="030F0702030302020204" pitchFamily="66" charset="0"/>
                        <a:ea typeface="Times New Roman" panose="02020603050405020304" pitchFamily="18" charset="0"/>
                      </a:endParaRPr>
                    </a:p>
                  </a:txBody>
                  <a:tcPr marL="64425" marR="64425" marT="0" marB="0"/>
                </a:tc>
                <a:tc hMerge="1">
                  <a:txBody>
                    <a:bodyPr/>
                    <a:lstStyle/>
                    <a:p>
                      <a:pPr algn="ctr"/>
                      <a:endParaRPr lang="en-GB" sz="1200" dirty="0">
                        <a:latin typeface="Comic Sans MS" panose="030F0702030302020204" pitchFamily="66" charset="0"/>
                      </a:endParaRPr>
                    </a:p>
                  </a:txBody>
                  <a:tcPr marL="64425" marR="64425" marT="0" marB="0" vert="vert270"/>
                </a:tc>
                <a:tc>
                  <a:txBody>
                    <a:bodyPr/>
                    <a:lstStyle/>
                    <a:p>
                      <a:pPr algn="ctr"/>
                      <a:r>
                        <a:rPr lang="en-GB" sz="1200" dirty="0" smtClean="0">
                          <a:latin typeface="Comic Sans MS" panose="030F0702030302020204" pitchFamily="66" charset="0"/>
                        </a:rPr>
                        <a:t>Assembly</a:t>
                      </a:r>
                      <a:endParaRPr lang="en-GB" sz="1200" dirty="0">
                        <a:latin typeface="Comic Sans MS" panose="030F0702030302020204" pitchFamily="66" charset="0"/>
                      </a:endParaRPr>
                    </a:p>
                  </a:txBody>
                  <a:tcPr marL="64425" marR="64425" marT="0" marB="0" vert="vert270"/>
                </a:tc>
                <a:tc vMerge="1">
                  <a:txBody>
                    <a:bodyPr/>
                    <a:lstStyle/>
                    <a:p>
                      <a:endParaRPr/>
                    </a:p>
                  </a:txBody>
                  <a:tcPr marL="64425" marR="64425" marT="0" marB="0" vert="vert270"/>
                </a:tc>
                <a:tc>
                  <a:txBody>
                    <a:bodyPr/>
                    <a:lstStyle/>
                    <a:p>
                      <a:pPr algn="ctr"/>
                      <a:r>
                        <a:rPr lang="en-GB" sz="1200" dirty="0">
                          <a:effectLst/>
                          <a:latin typeface="Comic Sans MS" panose="030F0702030302020204" pitchFamily="66" charset="0"/>
                        </a:rPr>
                        <a:t> </a:t>
                      </a:r>
                    </a:p>
                    <a:p>
                      <a:pPr algn="ctr"/>
                      <a:r>
                        <a:rPr lang="en-GB" sz="1200" kern="0" dirty="0" smtClean="0">
                          <a:effectLst/>
                          <a:latin typeface="Comic Sans MS" panose="030F0702030302020204" pitchFamily="66" charset="0"/>
                        </a:rPr>
                        <a:t>Maths</a:t>
                      </a:r>
                      <a:endParaRPr lang="en-GB" sz="1200" b="1" kern="0" dirty="0">
                        <a:effectLst/>
                        <a:latin typeface="Comic Sans MS" panose="030F0702030302020204" pitchFamily="66" charset="0"/>
                      </a:endParaRPr>
                    </a:p>
                  </a:txBody>
                  <a:tcPr marL="64425" marR="64425" marT="0" marB="0"/>
                </a:tc>
                <a:tc vMerge="1">
                  <a:txBody>
                    <a:bodyPr/>
                    <a:lstStyle/>
                    <a:p>
                      <a:endParaRPr/>
                    </a:p>
                  </a:txBody>
                  <a:tcPr marL="64425" marR="64425" marT="0" marB="0"/>
                </a:tc>
                <a:tc gridSpan="4">
                  <a:txBody>
                    <a:bodyPr/>
                    <a:lstStyle/>
                    <a:p>
                      <a:pPr algn="ctr"/>
                      <a:r>
                        <a:rPr lang="en-GB" sz="1200" dirty="0">
                          <a:effectLst/>
                          <a:latin typeface="Comic Sans MS" panose="030F0702030302020204" pitchFamily="66" charset="0"/>
                        </a:rPr>
                        <a:t> </a:t>
                      </a:r>
                    </a:p>
                    <a:p>
                      <a:pPr algn="ctr"/>
                      <a:r>
                        <a:rPr lang="en-US" sz="1200" dirty="0" smtClean="0">
                          <a:effectLst/>
                          <a:latin typeface="Comic Sans MS" panose="030F0702030302020204" pitchFamily="66" charset="0"/>
                        </a:rPr>
                        <a:t>Topic</a:t>
                      </a:r>
                      <a:endParaRPr lang="en-GB" sz="1200" dirty="0">
                        <a:effectLst/>
                        <a:latin typeface="Comic Sans MS" panose="030F0702030302020204" pitchFamily="66" charset="0"/>
                      </a:endParaRPr>
                    </a:p>
                  </a:txBody>
                  <a:tcPr marL="64425" marR="64425" marT="0" marB="0"/>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r>
                        <a:rPr lang="en-US" sz="1200" dirty="0">
                          <a:effectLst/>
                          <a:latin typeface="Comic Sans MS" panose="030F0702030302020204" pitchFamily="66" charset="0"/>
                        </a:rPr>
                        <a:t> </a:t>
                      </a:r>
                      <a:endParaRPr lang="en-GB" sz="1200" dirty="0">
                        <a:effectLst/>
                        <a:latin typeface="Comic Sans MS" panose="030F0702030302020204" pitchFamily="66" charset="0"/>
                      </a:endParaRPr>
                    </a:p>
                    <a:p>
                      <a:pPr algn="ctr"/>
                      <a:r>
                        <a:rPr lang="en-US" sz="1200" dirty="0">
                          <a:effectLst/>
                          <a:latin typeface="Comic Sans MS" panose="030F0702030302020204" pitchFamily="66" charset="0"/>
                        </a:rPr>
                        <a:t>Story</a:t>
                      </a:r>
                      <a:endParaRPr lang="en-GB" sz="1200" dirty="0">
                        <a:effectLst/>
                        <a:latin typeface="Comic Sans MS" panose="030F0702030302020204" pitchFamily="66" charset="0"/>
                        <a:ea typeface="Times New Roman" panose="02020603050405020304" pitchFamily="18" charset="0"/>
                      </a:endParaRPr>
                    </a:p>
                  </a:txBody>
                  <a:tcPr marL="64425" marR="64425" marT="0" marB="0"/>
                </a:tc>
                <a:extLst>
                  <a:ext uri="{0D108BD9-81ED-4DB2-BD59-A6C34878D82A}">
                    <a16:rowId xmlns:a16="http://schemas.microsoft.com/office/drawing/2014/main" val="2215825414"/>
                  </a:ext>
                </a:extLst>
              </a:tr>
              <a:tr h="878110">
                <a:tc>
                  <a:txBody>
                    <a:bodyPr/>
                    <a:lstStyle/>
                    <a:p>
                      <a:r>
                        <a:rPr lang="en-GB" sz="1200">
                          <a:effectLst/>
                          <a:latin typeface="Comic Sans MS" panose="030F0702030302020204" pitchFamily="66" charset="0"/>
                        </a:rPr>
                        <a:t> </a:t>
                      </a:r>
                    </a:p>
                    <a:p>
                      <a:r>
                        <a:rPr lang="en-GB" sz="1200" kern="0">
                          <a:effectLst/>
                          <a:latin typeface="Comic Sans MS" panose="030F0702030302020204" pitchFamily="66" charset="0"/>
                        </a:rPr>
                        <a:t>Wed</a:t>
                      </a:r>
                    </a:p>
                    <a:p>
                      <a:r>
                        <a:rPr lang="en-GB" sz="1200">
                          <a:effectLst/>
                          <a:latin typeface="Comic Sans MS" panose="030F0702030302020204" pitchFamily="66" charset="0"/>
                        </a:rPr>
                        <a:t> </a:t>
                      </a:r>
                      <a:endParaRPr lang="en-GB" sz="1200">
                        <a:effectLst/>
                        <a:latin typeface="Comic Sans MS" panose="030F0702030302020204" pitchFamily="66" charset="0"/>
                        <a:ea typeface="Times New Roman" panose="02020603050405020304" pitchFamily="18" charset="0"/>
                      </a:endParaRPr>
                    </a:p>
                  </a:txBody>
                  <a:tcPr marL="64425" marR="64425" marT="0" marB="0"/>
                </a:tc>
                <a:tc vMerge="1">
                  <a:txBody>
                    <a:bodyPr/>
                    <a:lstStyle/>
                    <a:p>
                      <a:endParaRPr lang="en-GB"/>
                    </a:p>
                  </a:txBody>
                  <a:tcPr/>
                </a:tc>
                <a:tc>
                  <a:txBody>
                    <a:bodyPr/>
                    <a:lstStyle/>
                    <a:p>
                      <a:pPr marL="71755" marR="71755" algn="ctr">
                        <a:spcAft>
                          <a:spcPts val="0"/>
                        </a:spcAft>
                      </a:pPr>
                      <a:r>
                        <a:rPr lang="en-GB" sz="1200">
                          <a:effectLst/>
                          <a:latin typeface="Comic Sans MS" panose="030F0702030302020204" pitchFamily="66" charset="0"/>
                        </a:rPr>
                        <a:t>Phonics</a:t>
                      </a:r>
                      <a:endParaRPr lang="en-GB" sz="1200">
                        <a:effectLst/>
                        <a:latin typeface="Comic Sans MS" panose="030F0702030302020204" pitchFamily="66" charset="0"/>
                        <a:ea typeface="Times New Roman" panose="02020603050405020304" pitchFamily="18" charset="0"/>
                      </a:endParaRPr>
                    </a:p>
                  </a:txBody>
                  <a:tcPr marL="64425" marR="64425" marT="0" marB="0" vert="vert270"/>
                </a:tc>
                <a:tc>
                  <a:txBody>
                    <a:bodyPr/>
                    <a:lstStyle/>
                    <a:p>
                      <a:pPr algn="ctr"/>
                      <a:r>
                        <a:rPr lang="en-GB" sz="1200" dirty="0">
                          <a:effectLst/>
                          <a:latin typeface="Comic Sans MS" panose="030F0702030302020204" pitchFamily="66" charset="0"/>
                        </a:rPr>
                        <a:t> </a:t>
                      </a:r>
                    </a:p>
                    <a:p>
                      <a:pPr algn="ctr"/>
                      <a:r>
                        <a:rPr lang="en-GB" sz="1200" dirty="0">
                          <a:effectLst/>
                          <a:latin typeface="Comic Sans MS" panose="030F0702030302020204" pitchFamily="66" charset="0"/>
                        </a:rPr>
                        <a:t>Guided</a:t>
                      </a:r>
                    </a:p>
                    <a:p>
                      <a:pPr algn="ctr"/>
                      <a:r>
                        <a:rPr lang="en-GB" sz="1200" dirty="0">
                          <a:effectLst/>
                          <a:latin typeface="Comic Sans MS" panose="030F0702030302020204" pitchFamily="66" charset="0"/>
                        </a:rPr>
                        <a:t>Reading</a:t>
                      </a:r>
                      <a:endParaRPr lang="en-GB" sz="1200" dirty="0">
                        <a:effectLst/>
                        <a:latin typeface="Comic Sans MS" panose="030F0702030302020204" pitchFamily="66" charset="0"/>
                        <a:ea typeface="Times New Roman" panose="02020603050405020304" pitchFamily="18" charset="0"/>
                      </a:endParaRPr>
                    </a:p>
                  </a:txBody>
                  <a:tcPr marL="64425" marR="64425" marT="0" marB="0"/>
                </a:tc>
                <a:tc gridSpan="3">
                  <a:txBody>
                    <a:bodyPr/>
                    <a:lstStyle/>
                    <a:p>
                      <a:pPr algn="ctr"/>
                      <a:r>
                        <a:rPr lang="en-GB" sz="1200">
                          <a:effectLst/>
                          <a:latin typeface="Comic Sans MS" panose="030F0702030302020204" pitchFamily="66" charset="0"/>
                        </a:rPr>
                        <a:t> </a:t>
                      </a:r>
                    </a:p>
                    <a:p>
                      <a:pPr algn="ctr"/>
                      <a:r>
                        <a:rPr lang="en-GB" sz="1200">
                          <a:effectLst/>
                          <a:latin typeface="Comic Sans MS" panose="030F0702030302020204" pitchFamily="66" charset="0"/>
                        </a:rPr>
                        <a:t>English</a:t>
                      </a:r>
                    </a:p>
                    <a:p>
                      <a:pPr algn="ctr"/>
                      <a:r>
                        <a:rPr lang="en-GB" sz="1200">
                          <a:effectLst/>
                          <a:latin typeface="Comic Sans MS" panose="030F0702030302020204" pitchFamily="66" charset="0"/>
                        </a:rPr>
                        <a:t> </a:t>
                      </a:r>
                      <a:endParaRPr lang="en-GB" sz="1200">
                        <a:effectLst/>
                        <a:latin typeface="Comic Sans MS" panose="030F0702030302020204" pitchFamily="66" charset="0"/>
                        <a:ea typeface="Times New Roman" panose="02020603050405020304" pitchFamily="18" charset="0"/>
                      </a:endParaRPr>
                    </a:p>
                  </a:txBody>
                  <a:tcPr marL="64425" marR="64425" marT="0" marB="0"/>
                </a:tc>
                <a:tc hMerge="1">
                  <a:txBody>
                    <a:bodyPr/>
                    <a:lstStyle/>
                    <a:p>
                      <a:endParaRPr lang="en-GB"/>
                    </a:p>
                  </a:txBody>
                  <a:tcPr/>
                </a:tc>
                <a:tc hMerge="1">
                  <a:txBody>
                    <a:bodyPr/>
                    <a:lstStyle/>
                    <a:p>
                      <a:endParaRPr lang="en-GB"/>
                    </a:p>
                  </a:txBody>
                  <a:tcPr/>
                </a:tc>
                <a:tc vMerge="1">
                  <a:txBody>
                    <a:bodyPr/>
                    <a:lstStyle/>
                    <a:p>
                      <a:endParaRPr/>
                    </a:p>
                  </a:txBody>
                  <a:tcPr marL="64425" marR="64425" marT="0" marB="0" vert="vert270"/>
                </a:tc>
                <a:tc>
                  <a:txBody>
                    <a:bodyPr/>
                    <a:lstStyle/>
                    <a:p>
                      <a:r>
                        <a:rPr lang="en-GB" sz="1200" dirty="0">
                          <a:effectLst/>
                          <a:latin typeface="Comic Sans MS" panose="030F0702030302020204" pitchFamily="66" charset="0"/>
                        </a:rPr>
                        <a:t> </a:t>
                      </a:r>
                    </a:p>
                    <a:p>
                      <a:pPr algn="ctr"/>
                      <a:r>
                        <a:rPr lang="en-GB" sz="1200" kern="0" dirty="0">
                          <a:effectLst/>
                          <a:latin typeface="Comic Sans MS" panose="030F0702030302020204" pitchFamily="66" charset="0"/>
                        </a:rPr>
                        <a:t> </a:t>
                      </a:r>
                      <a:r>
                        <a:rPr lang="en-GB" sz="1200" dirty="0" smtClean="0">
                          <a:effectLst/>
                          <a:latin typeface="Comic Sans MS" panose="030F0702030302020204" pitchFamily="66" charset="0"/>
                        </a:rPr>
                        <a:t>Maths</a:t>
                      </a:r>
                      <a:endParaRPr lang="en-GB" sz="1200" dirty="0">
                        <a:effectLst/>
                        <a:latin typeface="Comic Sans MS" panose="030F0702030302020204" pitchFamily="66" charset="0"/>
                      </a:endParaRPr>
                    </a:p>
                    <a:p>
                      <a:r>
                        <a:rPr lang="en-GB" sz="1200" kern="0" dirty="0">
                          <a:effectLst/>
                          <a:latin typeface="Comic Sans MS" panose="030F0702030302020204" pitchFamily="66" charset="0"/>
                        </a:rPr>
                        <a:t> </a:t>
                      </a:r>
                      <a:endParaRPr lang="en-GB" sz="1200" b="1" kern="0" dirty="0">
                        <a:effectLst/>
                        <a:latin typeface="Comic Sans MS" panose="030F0702030302020204" pitchFamily="66" charset="0"/>
                      </a:endParaRPr>
                    </a:p>
                  </a:txBody>
                  <a:tcPr marL="64425" marR="64425" marT="0" marB="0"/>
                </a:tc>
                <a:tc vMerge="1">
                  <a:txBody>
                    <a:bodyPr/>
                    <a:lstStyle/>
                    <a:p>
                      <a:endParaRPr/>
                    </a:p>
                  </a:txBody>
                  <a:tcPr marL="64425" marR="64425" marT="0" marB="0"/>
                </a:tc>
                <a:tc>
                  <a:txBody>
                    <a:bodyPr/>
                    <a:lstStyle/>
                    <a:p>
                      <a:pPr algn="ctr"/>
                      <a:r>
                        <a:rPr lang="en-US" sz="1200" dirty="0">
                          <a:effectLst/>
                          <a:latin typeface="Comic Sans MS" panose="030F0702030302020204" pitchFamily="66" charset="0"/>
                        </a:rPr>
                        <a:t> </a:t>
                      </a:r>
                      <a:endParaRPr lang="en-GB" sz="1200" dirty="0">
                        <a:effectLst/>
                        <a:latin typeface="Comic Sans MS" panose="030F0702030302020204" pitchFamily="66"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Comic Sans MS" panose="030F0702030302020204" pitchFamily="66" charset="0"/>
                        </a:rPr>
                        <a:t>PSHE</a:t>
                      </a:r>
                      <a:endParaRPr lang="en-GB" sz="1200" dirty="0" smtClean="0">
                        <a:effectLst/>
                        <a:latin typeface="Comic Sans MS" panose="030F0702030302020204" pitchFamily="66" charset="0"/>
                      </a:endParaRPr>
                    </a:p>
                    <a:p>
                      <a:pPr algn="ctr"/>
                      <a:endParaRPr lang="en-GB" sz="1000" dirty="0"/>
                    </a:p>
                  </a:txBody>
                  <a:tcPr marL="64425" marR="64425" marT="0" marB="0">
                    <a:lnR w="12700" cap="flat" cmpd="sng" algn="ctr">
                      <a:solidFill>
                        <a:schemeClr val="tx1"/>
                      </a:solidFill>
                      <a:prstDash val="solid"/>
                      <a:round/>
                      <a:headEnd type="none" w="med" len="med"/>
                      <a:tailEnd type="none" w="med" len="med"/>
                    </a:lnR>
                  </a:tcPr>
                </a:tc>
                <a:tc gridSpan="3">
                  <a:txBody>
                    <a:bodyPr/>
                    <a:lstStyle/>
                    <a:p>
                      <a:pPr algn="ctr"/>
                      <a:endParaRPr lang="en-GB" sz="1200" dirty="0">
                        <a:latin typeface="Comic Sans MS" panose="030F0702030302020204" pitchFamily="66"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latin typeface="Comic Sans MS" panose="030F0702030302020204" pitchFamily="66" charset="0"/>
                        </a:rPr>
                        <a:t>Computing</a:t>
                      </a:r>
                    </a:p>
                    <a:p>
                      <a:pPr algn="ctr"/>
                      <a:endParaRPr lang="en-GB" sz="1200" dirty="0">
                        <a:latin typeface="Comic Sans MS" panose="030F0702030302020204" pitchFamily="66" charset="0"/>
                      </a:endParaRPr>
                    </a:p>
                  </a:txBody>
                  <a:tcPr marL="64425" marR="64425" marT="0" marB="0">
                    <a:lnL w="12700" cap="flat" cmpd="sng" algn="ctr">
                      <a:solidFill>
                        <a:schemeClr val="tx1"/>
                      </a:solidFill>
                      <a:prstDash val="solid"/>
                      <a:round/>
                      <a:headEnd type="none" w="med" len="med"/>
                      <a:tailEnd type="none" w="med" len="med"/>
                    </a:lnL>
                  </a:tcPr>
                </a:tc>
                <a:tc hMerge="1">
                  <a:txBody>
                    <a:bodyPr/>
                    <a:lstStyle/>
                    <a:p>
                      <a:endParaRPr lang="en-GB" sz="1200" dirty="0">
                        <a:effectLst/>
                        <a:latin typeface="Comic Sans MS" panose="030F0702030302020204" pitchFamily="66" charset="0"/>
                        <a:ea typeface="Times New Roman" panose="02020603050405020304" pitchFamily="18" charset="0"/>
                      </a:endParaRPr>
                    </a:p>
                  </a:txBody>
                  <a:tcPr marL="64425" marR="64425" marT="0" marB="0">
                    <a:lnL w="12700" cap="flat" cmpd="sng" algn="ctr">
                      <a:solidFill>
                        <a:schemeClr val="tx1"/>
                      </a:solidFill>
                      <a:prstDash val="solid"/>
                      <a:round/>
                      <a:headEnd type="none" w="med" len="med"/>
                      <a:tailEnd type="none" w="med" len="med"/>
                    </a:lnL>
                  </a:tcPr>
                </a:tc>
                <a:tc hMerge="1">
                  <a:txBody>
                    <a:bodyPr/>
                    <a:lstStyle/>
                    <a:p>
                      <a:endParaRPr lang="en-GB"/>
                    </a:p>
                  </a:txBody>
                  <a:tcPr/>
                </a:tc>
                <a:tc>
                  <a:txBody>
                    <a:bodyPr/>
                    <a:lstStyle/>
                    <a:p>
                      <a:pPr algn="ctr"/>
                      <a:r>
                        <a:rPr lang="en-US" sz="1200">
                          <a:effectLst/>
                          <a:latin typeface="Comic Sans MS" panose="030F0702030302020204" pitchFamily="66" charset="0"/>
                        </a:rPr>
                        <a:t> </a:t>
                      </a:r>
                      <a:endParaRPr lang="en-GB" sz="1200">
                        <a:effectLst/>
                        <a:latin typeface="Comic Sans MS" panose="030F0702030302020204" pitchFamily="66" charset="0"/>
                      </a:endParaRPr>
                    </a:p>
                    <a:p>
                      <a:pPr algn="ctr"/>
                      <a:r>
                        <a:rPr lang="en-US" sz="1200">
                          <a:effectLst/>
                          <a:latin typeface="Comic Sans MS" panose="030F0702030302020204" pitchFamily="66" charset="0"/>
                        </a:rPr>
                        <a:t>Story</a:t>
                      </a:r>
                      <a:endParaRPr lang="en-GB" sz="1200">
                        <a:effectLst/>
                        <a:latin typeface="Comic Sans MS" panose="030F0702030302020204" pitchFamily="66" charset="0"/>
                        <a:ea typeface="Times New Roman" panose="02020603050405020304" pitchFamily="18" charset="0"/>
                      </a:endParaRPr>
                    </a:p>
                  </a:txBody>
                  <a:tcPr marL="64425" marR="64425" marT="0" marB="0"/>
                </a:tc>
                <a:extLst>
                  <a:ext uri="{0D108BD9-81ED-4DB2-BD59-A6C34878D82A}">
                    <a16:rowId xmlns:a16="http://schemas.microsoft.com/office/drawing/2014/main" val="3770168634"/>
                  </a:ext>
                </a:extLst>
              </a:tr>
              <a:tr h="878110">
                <a:tc>
                  <a:txBody>
                    <a:bodyPr/>
                    <a:lstStyle/>
                    <a:p>
                      <a:r>
                        <a:rPr lang="en-GB" sz="1200" dirty="0">
                          <a:effectLst/>
                          <a:latin typeface="Comic Sans MS" panose="030F0702030302020204" pitchFamily="66" charset="0"/>
                        </a:rPr>
                        <a:t> </a:t>
                      </a:r>
                    </a:p>
                    <a:p>
                      <a:r>
                        <a:rPr lang="en-GB" sz="1200" kern="0" dirty="0">
                          <a:effectLst/>
                          <a:latin typeface="Comic Sans MS" panose="030F0702030302020204" pitchFamily="66" charset="0"/>
                        </a:rPr>
                        <a:t>Thurs</a:t>
                      </a:r>
                    </a:p>
                    <a:p>
                      <a:r>
                        <a:rPr lang="en-GB" sz="1200" dirty="0">
                          <a:solidFill>
                            <a:srgbClr val="FF0000"/>
                          </a:solidFill>
                          <a:effectLst/>
                          <a:latin typeface="Comic Sans MS" panose="030F0702030302020204" pitchFamily="66" charset="0"/>
                        </a:rPr>
                        <a:t>Mr Williams</a:t>
                      </a:r>
                      <a:endParaRPr lang="en-GB" sz="1200" dirty="0">
                        <a:solidFill>
                          <a:srgbClr val="FF0000"/>
                        </a:solidFill>
                        <a:effectLst/>
                        <a:latin typeface="Comic Sans MS" panose="030F0702030302020204" pitchFamily="66" charset="0"/>
                        <a:ea typeface="Times New Roman" panose="02020603050405020304" pitchFamily="18" charset="0"/>
                      </a:endParaRPr>
                    </a:p>
                  </a:txBody>
                  <a:tcPr marL="64425" marR="64425" marT="0" marB="0"/>
                </a:tc>
                <a:tc vMerge="1">
                  <a:txBody>
                    <a:bodyPr/>
                    <a:lstStyle/>
                    <a:p>
                      <a:endParaRPr lang="en-GB"/>
                    </a:p>
                  </a:txBody>
                  <a:tcPr/>
                </a:tc>
                <a:tc>
                  <a:txBody>
                    <a:bodyPr/>
                    <a:lstStyle/>
                    <a:p>
                      <a:pPr marL="71755" marR="71755" algn="ctr">
                        <a:spcAft>
                          <a:spcPts val="0"/>
                        </a:spcAft>
                      </a:pPr>
                      <a:r>
                        <a:rPr lang="en-GB" sz="1200">
                          <a:effectLst/>
                          <a:latin typeface="Comic Sans MS" panose="030F0702030302020204" pitchFamily="66" charset="0"/>
                        </a:rPr>
                        <a:t>Phonics</a:t>
                      </a:r>
                    </a:p>
                    <a:p>
                      <a:pPr marL="71755" marR="71755" algn="ctr">
                        <a:spcAft>
                          <a:spcPts val="0"/>
                        </a:spcAft>
                      </a:pPr>
                      <a:r>
                        <a:rPr lang="en-US" sz="1200">
                          <a:effectLst/>
                          <a:latin typeface="Comic Sans MS" panose="030F0702030302020204" pitchFamily="66" charset="0"/>
                        </a:rPr>
                        <a:t> </a:t>
                      </a:r>
                      <a:endParaRPr lang="en-GB" sz="1200">
                        <a:effectLst/>
                        <a:latin typeface="Comic Sans MS" panose="030F0702030302020204" pitchFamily="66" charset="0"/>
                        <a:ea typeface="Times New Roman" panose="02020603050405020304" pitchFamily="18" charset="0"/>
                      </a:endParaRPr>
                    </a:p>
                  </a:txBody>
                  <a:tcPr marL="64425" marR="64425" marT="0" marB="0" vert="vert270"/>
                </a:tc>
                <a:tc>
                  <a:txBody>
                    <a:bodyPr/>
                    <a:lstStyle/>
                    <a:p>
                      <a:pPr algn="ctr"/>
                      <a:r>
                        <a:rPr lang="en-GB" sz="1200">
                          <a:effectLst/>
                          <a:latin typeface="Comic Sans MS" panose="030F0702030302020204" pitchFamily="66" charset="0"/>
                        </a:rPr>
                        <a:t> </a:t>
                      </a:r>
                    </a:p>
                    <a:p>
                      <a:pPr algn="ctr"/>
                      <a:r>
                        <a:rPr lang="en-GB" sz="1200">
                          <a:effectLst/>
                          <a:latin typeface="Comic Sans MS" panose="030F0702030302020204" pitchFamily="66" charset="0"/>
                        </a:rPr>
                        <a:t>Guided</a:t>
                      </a:r>
                    </a:p>
                    <a:p>
                      <a:pPr algn="ctr"/>
                      <a:r>
                        <a:rPr lang="en-GB" sz="1200">
                          <a:effectLst/>
                          <a:latin typeface="Comic Sans MS" panose="030F0702030302020204" pitchFamily="66" charset="0"/>
                        </a:rPr>
                        <a:t>Reading</a:t>
                      </a:r>
                      <a:endParaRPr lang="en-GB" sz="1200">
                        <a:effectLst/>
                        <a:latin typeface="Comic Sans MS" panose="030F0702030302020204" pitchFamily="66" charset="0"/>
                        <a:ea typeface="Times New Roman" panose="02020603050405020304" pitchFamily="18" charset="0"/>
                      </a:endParaRPr>
                    </a:p>
                  </a:txBody>
                  <a:tcPr marL="64425" marR="64425" marT="0" marB="0"/>
                </a:tc>
                <a:tc gridSpan="3">
                  <a:txBody>
                    <a:bodyPr/>
                    <a:lstStyle/>
                    <a:p>
                      <a:r>
                        <a:rPr lang="en-US" sz="1200" dirty="0">
                          <a:effectLst/>
                          <a:latin typeface="Comic Sans MS" panose="030F0702030302020204" pitchFamily="66" charset="0"/>
                        </a:rPr>
                        <a:t> </a:t>
                      </a:r>
                      <a:endParaRPr lang="en-GB" sz="1200" dirty="0">
                        <a:effectLst/>
                        <a:latin typeface="Comic Sans MS" panose="030F0702030302020204" pitchFamily="66" charset="0"/>
                      </a:endParaRPr>
                    </a:p>
                    <a:p>
                      <a:pPr algn="ctr"/>
                      <a:r>
                        <a:rPr lang="en-US" sz="1200" dirty="0" smtClean="0">
                          <a:effectLst/>
                          <a:latin typeface="Comic Sans MS" panose="030F0702030302020204" pitchFamily="66" charset="0"/>
                        </a:rPr>
                        <a:t> </a:t>
                      </a:r>
                      <a:r>
                        <a:rPr lang="en-US" sz="1200" dirty="0" smtClean="0">
                          <a:effectLst/>
                          <a:latin typeface="Comic Sans MS" panose="030F0702030302020204" pitchFamily="66" charset="0"/>
                          <a:ea typeface="Times New Roman" panose="02020603050405020304" pitchFamily="18" charset="0"/>
                        </a:rPr>
                        <a:t>RE/Music</a:t>
                      </a:r>
                      <a:endParaRPr lang="en-GB" sz="1200" dirty="0" smtClean="0">
                        <a:effectLst/>
                        <a:latin typeface="Comic Sans MS" panose="030F0702030302020204" pitchFamily="66" charset="0"/>
                        <a:ea typeface="Times New Roman" panose="02020603050405020304" pitchFamily="18" charset="0"/>
                      </a:endParaRPr>
                    </a:p>
                    <a:p>
                      <a:pPr algn="ctr"/>
                      <a:endParaRPr lang="en-GB" sz="1200" dirty="0">
                        <a:effectLst/>
                        <a:latin typeface="Comic Sans MS" panose="030F0702030302020204" pitchFamily="66" charset="0"/>
                      </a:endParaRPr>
                    </a:p>
                    <a:p>
                      <a:pPr marL="71755" marR="71755" algn="ctr">
                        <a:spcAft>
                          <a:spcPts val="0"/>
                        </a:spcAft>
                      </a:pPr>
                      <a:r>
                        <a:rPr lang="en-GB" sz="1200" dirty="0">
                          <a:effectLst/>
                          <a:latin typeface="Comic Sans MS" panose="030F0702030302020204" pitchFamily="66" charset="0"/>
                        </a:rPr>
                        <a:t> </a:t>
                      </a:r>
                      <a:endParaRPr lang="en-GB" sz="1200" dirty="0">
                        <a:effectLst/>
                        <a:latin typeface="Comic Sans MS" panose="030F0702030302020204" pitchFamily="66" charset="0"/>
                        <a:ea typeface="Times New Roman" panose="02020603050405020304" pitchFamily="18" charset="0"/>
                      </a:endParaRPr>
                    </a:p>
                  </a:txBody>
                  <a:tcPr marL="64425" marR="64425" marT="0" marB="0"/>
                </a:tc>
                <a:tc hMerge="1">
                  <a:txBody>
                    <a:bodyPr/>
                    <a:lstStyle/>
                    <a:p>
                      <a:endParaRPr lang="en-GB"/>
                    </a:p>
                  </a:txBody>
                  <a:tcPr/>
                </a:tc>
                <a:tc hMerge="1">
                  <a:txBody>
                    <a:bodyPr/>
                    <a:lstStyle/>
                    <a:p>
                      <a:endParaRPr lang="en-GB"/>
                    </a:p>
                  </a:txBody>
                  <a:tcPr/>
                </a:tc>
                <a:tc vMerge="1">
                  <a:txBody>
                    <a:bodyPr/>
                    <a:lstStyle/>
                    <a:p>
                      <a:endParaRPr/>
                    </a:p>
                  </a:txBody>
                  <a:tcPr marL="64425" marR="64425" marT="0" marB="0" vert="vert270"/>
                </a:tc>
                <a:tc>
                  <a:txBody>
                    <a:bodyPr/>
                    <a:lstStyle/>
                    <a:p>
                      <a:pPr marR="19050"/>
                      <a:r>
                        <a:rPr lang="en-US" sz="1200" dirty="0">
                          <a:effectLst/>
                          <a:latin typeface="Comic Sans MS" panose="030F0702030302020204" pitchFamily="66" charset="0"/>
                        </a:rPr>
                        <a:t> </a:t>
                      </a:r>
                      <a:endParaRPr lang="en-GB" sz="1200" dirty="0">
                        <a:effectLst/>
                        <a:latin typeface="Comic Sans MS" panose="030F0702030302020204" pitchFamily="66" charset="0"/>
                      </a:endParaRPr>
                    </a:p>
                    <a:p>
                      <a:pPr algn="ctr"/>
                      <a:r>
                        <a:rPr lang="en-GB" sz="1200" kern="0" dirty="0">
                          <a:effectLst/>
                          <a:latin typeface="Comic Sans MS" panose="030F0702030302020204" pitchFamily="66" charset="0"/>
                        </a:rPr>
                        <a:t> </a:t>
                      </a:r>
                      <a:r>
                        <a:rPr lang="en-US" sz="1200" dirty="0" smtClean="0">
                          <a:effectLst/>
                          <a:latin typeface="Comic Sans MS" panose="030F0702030302020204" pitchFamily="66" charset="0"/>
                        </a:rPr>
                        <a:t>Maths</a:t>
                      </a:r>
                      <a:endParaRPr lang="en-GB" sz="1200" dirty="0">
                        <a:effectLst/>
                        <a:latin typeface="Comic Sans MS" panose="030F0702030302020204" pitchFamily="66" charset="0"/>
                      </a:endParaRPr>
                    </a:p>
                    <a:p>
                      <a:r>
                        <a:rPr lang="en-GB" sz="1200" kern="0" dirty="0">
                          <a:effectLst/>
                          <a:latin typeface="Comic Sans MS" panose="030F0702030302020204" pitchFamily="66" charset="0"/>
                        </a:rPr>
                        <a:t> </a:t>
                      </a:r>
                      <a:endParaRPr lang="en-GB" sz="1200" b="1" kern="0" dirty="0">
                        <a:effectLst/>
                        <a:latin typeface="Comic Sans MS" panose="030F0702030302020204" pitchFamily="66" charset="0"/>
                      </a:endParaRPr>
                    </a:p>
                  </a:txBody>
                  <a:tcPr marL="64425" marR="64425" marT="0" marB="0"/>
                </a:tc>
                <a:tc vMerge="1">
                  <a:txBody>
                    <a:bodyPr/>
                    <a:lstStyle/>
                    <a:p>
                      <a:endParaRPr/>
                    </a:p>
                  </a:txBody>
                  <a:tcPr marL="64425" marR="64425" marT="0" marB="0"/>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smtClean="0">
                          <a:effectLst/>
                          <a:latin typeface="Comic Sans MS" panose="030F0702030302020204" pitchFamily="66"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smtClean="0">
                          <a:effectLst/>
                          <a:latin typeface="Comic Sans MS" panose="030F0702030302020204" pitchFamily="66" charset="0"/>
                        </a:rPr>
                        <a:t>Indoor PE</a:t>
                      </a:r>
                      <a:endParaRPr lang="en-GB" sz="1200" dirty="0" smtClean="0">
                        <a:effectLst/>
                        <a:latin typeface="Comic Sans MS" panose="030F0702030302020204" pitchFamily="66" charset="0"/>
                        <a:ea typeface="Times New Roman" panose="02020603050405020304" pitchFamily="18" charset="0"/>
                      </a:endParaRPr>
                    </a:p>
                    <a:p>
                      <a:endParaRPr lang="en-GB" sz="1200" dirty="0">
                        <a:effectLst/>
                        <a:latin typeface="Comic Sans MS" panose="030F0702030302020204" pitchFamily="66" charset="0"/>
                        <a:ea typeface="Times New Roman" panose="02020603050405020304" pitchFamily="18" charset="0"/>
                      </a:endParaRPr>
                    </a:p>
                  </a:txBody>
                  <a:tcPr marL="64425" marR="64425" marT="0" marB="0"/>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r>
                        <a:rPr lang="en-GB" sz="1200">
                          <a:effectLst/>
                          <a:latin typeface="Comic Sans MS" panose="030F0702030302020204" pitchFamily="66" charset="0"/>
                        </a:rPr>
                        <a:t> </a:t>
                      </a:r>
                    </a:p>
                    <a:p>
                      <a:pPr algn="ctr"/>
                      <a:r>
                        <a:rPr lang="en-US" sz="1200">
                          <a:effectLst/>
                          <a:latin typeface="Comic Sans MS" panose="030F0702030302020204" pitchFamily="66" charset="0"/>
                        </a:rPr>
                        <a:t>Story</a:t>
                      </a:r>
                      <a:endParaRPr lang="en-GB" sz="1200">
                        <a:effectLst/>
                        <a:latin typeface="Comic Sans MS" panose="030F0702030302020204" pitchFamily="66" charset="0"/>
                        <a:ea typeface="Times New Roman" panose="02020603050405020304" pitchFamily="18" charset="0"/>
                      </a:endParaRPr>
                    </a:p>
                  </a:txBody>
                  <a:tcPr marL="64425" marR="64425" marT="0" marB="0"/>
                </a:tc>
                <a:extLst>
                  <a:ext uri="{0D108BD9-81ED-4DB2-BD59-A6C34878D82A}">
                    <a16:rowId xmlns:a16="http://schemas.microsoft.com/office/drawing/2014/main" val="933404051"/>
                  </a:ext>
                </a:extLst>
              </a:tr>
              <a:tr h="960433">
                <a:tc>
                  <a:txBody>
                    <a:bodyPr/>
                    <a:lstStyle/>
                    <a:p>
                      <a:r>
                        <a:rPr lang="en-GB" sz="1200">
                          <a:effectLst/>
                          <a:latin typeface="Comic Sans MS" panose="030F0702030302020204" pitchFamily="66" charset="0"/>
                        </a:rPr>
                        <a:t> </a:t>
                      </a:r>
                    </a:p>
                    <a:p>
                      <a:r>
                        <a:rPr lang="en-GB" sz="1200" kern="0">
                          <a:effectLst/>
                          <a:latin typeface="Comic Sans MS" panose="030F0702030302020204" pitchFamily="66" charset="0"/>
                        </a:rPr>
                        <a:t>Fri</a:t>
                      </a:r>
                    </a:p>
                    <a:p>
                      <a:r>
                        <a:rPr lang="en-GB" sz="1200">
                          <a:effectLst/>
                          <a:latin typeface="Comic Sans MS" panose="030F0702030302020204" pitchFamily="66" charset="0"/>
                        </a:rPr>
                        <a:t> </a:t>
                      </a:r>
                      <a:endParaRPr lang="en-GB" sz="1200">
                        <a:effectLst/>
                        <a:latin typeface="Comic Sans MS" panose="030F0702030302020204" pitchFamily="66" charset="0"/>
                        <a:ea typeface="Times New Roman" panose="02020603050405020304" pitchFamily="18" charset="0"/>
                      </a:endParaRPr>
                    </a:p>
                  </a:txBody>
                  <a:tcPr marL="64425" marR="64425" marT="0" marB="0"/>
                </a:tc>
                <a:tc vMerge="1">
                  <a:txBody>
                    <a:bodyPr/>
                    <a:lstStyle/>
                    <a:p>
                      <a:endParaRPr lang="en-GB"/>
                    </a:p>
                  </a:txBody>
                  <a:tcPr/>
                </a:tc>
                <a:tc>
                  <a:txBody>
                    <a:bodyPr/>
                    <a:lstStyle/>
                    <a:p>
                      <a:pPr marL="71755" marR="71755" lvl="0" indent="0" algn="ctr" defTabSz="914400" rtl="0" eaLnBrk="1" fontAlgn="auto" latinLnBrk="0" hangingPunct="1">
                        <a:lnSpc>
                          <a:spcPct val="100000"/>
                        </a:lnSpc>
                        <a:spcBef>
                          <a:spcPts val="0"/>
                        </a:spcBef>
                        <a:spcAft>
                          <a:spcPts val="0"/>
                        </a:spcAft>
                        <a:buClrTx/>
                        <a:buSzTx/>
                        <a:buFontTx/>
                        <a:buNone/>
                        <a:tabLst/>
                        <a:defRPr/>
                      </a:pPr>
                      <a:endParaRPr lang="en-GB" sz="1200" dirty="0" smtClean="0">
                        <a:effectLst/>
                        <a:latin typeface="Comic Sans MS" panose="030F0702030302020204" pitchFamily="66" charset="0"/>
                      </a:endParaRPr>
                    </a:p>
                    <a:p>
                      <a:pPr marL="71755" marR="71755" lvl="0" indent="0" algn="ctr" defTabSz="914400" rtl="0" eaLnBrk="1" fontAlgn="auto" latinLnBrk="0" hangingPunct="1">
                        <a:lnSpc>
                          <a:spcPct val="100000"/>
                        </a:lnSpc>
                        <a:spcBef>
                          <a:spcPts val="0"/>
                        </a:spcBef>
                        <a:spcAft>
                          <a:spcPts val="0"/>
                        </a:spcAft>
                        <a:buClrTx/>
                        <a:buSzTx/>
                        <a:buFontTx/>
                        <a:buNone/>
                        <a:tabLst/>
                        <a:defRPr/>
                      </a:pPr>
                      <a:r>
                        <a:rPr lang="en-GB" sz="1200" dirty="0" smtClean="0">
                          <a:effectLst/>
                          <a:latin typeface="Comic Sans MS" panose="030F0702030302020204" pitchFamily="66" charset="0"/>
                        </a:rPr>
                        <a:t>Phonics</a:t>
                      </a:r>
                    </a:p>
                    <a:p>
                      <a:pPr marL="71755" marR="71755" algn="ctr">
                        <a:spcAft>
                          <a:spcPts val="0"/>
                        </a:spcAft>
                      </a:pPr>
                      <a:endParaRPr lang="en-GB" sz="1200" b="1" dirty="0">
                        <a:effectLst/>
                        <a:latin typeface="Comic Sans MS" panose="030F0702030302020204" pitchFamily="66" charset="0"/>
                      </a:endParaRPr>
                    </a:p>
                  </a:txBody>
                  <a:tcPr marL="64425" marR="64425" marT="0" marB="0" vert="vert270" anchor="ctr"/>
                </a:tc>
                <a:tc gridSpan="2">
                  <a:txBody>
                    <a:bodyPr/>
                    <a:lstStyle/>
                    <a:p>
                      <a:pPr marL="71755" marR="71755" algn="ctr">
                        <a:spcAft>
                          <a:spcPts val="0"/>
                        </a:spcAft>
                      </a:pPr>
                      <a:r>
                        <a:rPr lang="en-US" sz="1200" dirty="0">
                          <a:effectLst/>
                          <a:latin typeface="Comic Sans MS" panose="030F0702030302020204" pitchFamily="66" charset="0"/>
                        </a:rPr>
                        <a:t> </a:t>
                      </a:r>
                      <a:endParaRPr lang="en-GB" sz="1200" dirty="0">
                        <a:effectLst/>
                        <a:latin typeface="Comic Sans MS" panose="030F0702030302020204" pitchFamily="66" charset="0"/>
                        <a:ea typeface="Times New Roman" panose="02020603050405020304" pitchFamily="18" charset="0"/>
                      </a:endParaRPr>
                    </a:p>
                    <a:p>
                      <a:pPr algn="ctr"/>
                      <a:r>
                        <a:rPr lang="en-GB" sz="1200" dirty="0">
                          <a:effectLst/>
                          <a:latin typeface="Comic Sans MS" panose="030F0702030302020204" pitchFamily="66" charset="0"/>
                        </a:rPr>
                        <a:t> </a:t>
                      </a:r>
                      <a:r>
                        <a:rPr lang="en-GB" sz="1200" dirty="0" smtClean="0">
                          <a:effectLst/>
                          <a:latin typeface="Comic Sans MS" panose="030F0702030302020204" pitchFamily="66" charset="0"/>
                        </a:rPr>
                        <a:t>English</a:t>
                      </a:r>
                      <a:endParaRPr lang="en-GB" sz="1200" dirty="0">
                        <a:effectLst/>
                        <a:latin typeface="Comic Sans MS" panose="030F0702030302020204" pitchFamily="66" charset="0"/>
                      </a:endParaRPr>
                    </a:p>
                    <a:p>
                      <a:pPr algn="ctr"/>
                      <a:r>
                        <a:rPr lang="en-GB" sz="1200" dirty="0">
                          <a:effectLst/>
                          <a:latin typeface="Comic Sans MS" panose="030F0702030302020204" pitchFamily="66" charset="0"/>
                        </a:rPr>
                        <a:t> </a:t>
                      </a:r>
                      <a:endParaRPr lang="en-GB" sz="1200" b="1" dirty="0">
                        <a:effectLst/>
                        <a:latin typeface="Comic Sans MS" panose="030F0702030302020204" pitchFamily="66" charset="0"/>
                      </a:endParaRPr>
                    </a:p>
                  </a:txBody>
                  <a:tcPr marL="64425" marR="64425" marT="0" marB="0"/>
                </a:tc>
                <a:tc hMerge="1">
                  <a:txBody>
                    <a:bodyPr/>
                    <a:lstStyle/>
                    <a:p>
                      <a:endParaRPr lang="en-GB" sz="1200" b="1" dirty="0">
                        <a:effectLst/>
                        <a:latin typeface="Comic Sans MS" panose="030F0702030302020204" pitchFamily="66" charset="0"/>
                      </a:endParaRPr>
                    </a:p>
                  </a:txBody>
                  <a:tcPr marL="64425" marR="64425" marT="0" marB="0"/>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smtClean="0">
                          <a:effectLst/>
                          <a:latin typeface="Comic Sans MS" panose="030F0702030302020204" pitchFamily="66" charset="0"/>
                        </a:rPr>
                        <a:t>Ach Assembly</a:t>
                      </a:r>
                      <a:endParaRPr lang="en-GB" sz="1200" b="1" dirty="0" smtClean="0">
                        <a:effectLst/>
                        <a:latin typeface="Comic Sans MS" panose="030F0702030302020204" pitchFamily="66" charset="0"/>
                      </a:endParaRPr>
                    </a:p>
                    <a:p>
                      <a:pPr algn="ctr"/>
                      <a:endParaRPr lang="en-GB" sz="1200" b="1" dirty="0">
                        <a:effectLst/>
                        <a:latin typeface="Comic Sans MS" panose="030F0702030302020204" pitchFamily="66" charset="0"/>
                      </a:endParaRPr>
                    </a:p>
                  </a:txBody>
                  <a:tcPr marL="64425" marR="64425" marT="0" marB="0" vert="vert270"/>
                </a:tc>
                <a:tc hMerge="1">
                  <a:txBody>
                    <a:bodyPr/>
                    <a:lstStyle/>
                    <a:p>
                      <a:endParaRPr lang="en-GB"/>
                    </a:p>
                  </a:txBody>
                  <a:tcPr/>
                </a:tc>
                <a:tc vMerge="1">
                  <a:txBody>
                    <a:bodyPr/>
                    <a:lstStyle/>
                    <a:p>
                      <a:endParaRPr dirty="0"/>
                    </a:p>
                  </a:txBody>
                  <a:tcPr marL="64425" marR="64425" marT="0" marB="0"/>
                </a:tc>
                <a:tc>
                  <a:txBody>
                    <a:bodyPr/>
                    <a:lstStyle/>
                    <a:p>
                      <a:pPr algn="ctr"/>
                      <a:endParaRPr lang="en-GB" sz="1200" kern="1200" dirty="0">
                        <a:effectLst/>
                        <a:latin typeface="Comic Sans MS" panose="030F0702030302020204" pitchFamily="66" charset="0"/>
                      </a:endParaRPr>
                    </a:p>
                    <a:p>
                      <a:pPr algn="ctr"/>
                      <a:r>
                        <a:rPr lang="en-GB" sz="1200" kern="0" dirty="0" smtClean="0">
                          <a:effectLst/>
                          <a:latin typeface="Comic Sans MS" panose="030F0702030302020204" pitchFamily="66" charset="0"/>
                        </a:rPr>
                        <a:t>Topic</a:t>
                      </a:r>
                      <a:endParaRPr lang="en-GB" sz="1200" b="1" kern="0" dirty="0">
                        <a:effectLst/>
                        <a:latin typeface="Comic Sans MS" panose="030F0702030302020204" pitchFamily="66" charset="0"/>
                      </a:endParaRPr>
                    </a:p>
                  </a:txBody>
                  <a:tcPr marL="64425" marR="64425" marT="0" marB="0"/>
                </a:tc>
                <a:tc vMerge="1">
                  <a:txBody>
                    <a:bodyPr/>
                    <a:lstStyle/>
                    <a:p>
                      <a:endParaRPr dirty="0"/>
                    </a:p>
                  </a:txBody>
                  <a:tcPr marL="64425" marR="64425" marT="0" marB="0"/>
                </a:tc>
                <a:tc>
                  <a:txBody>
                    <a:bodyPr/>
                    <a:lstStyle/>
                    <a:p>
                      <a:pPr algn="ctr"/>
                      <a:endParaRPr lang="en-GB" sz="1200" dirty="0">
                        <a:effectLst/>
                        <a:latin typeface="Comic Sans MS" panose="030F0702030302020204" pitchFamily="66" charset="0"/>
                        <a:ea typeface="Times New Roman" panose="02020603050405020304" pitchFamily="18" charset="0"/>
                      </a:endParaRPr>
                    </a:p>
                    <a:p>
                      <a:pPr algn="ctr"/>
                      <a:r>
                        <a:rPr lang="en-GB" sz="1200" dirty="0">
                          <a:effectLst/>
                          <a:latin typeface="Comic Sans MS" panose="030F0702030302020204" pitchFamily="66" charset="0"/>
                          <a:ea typeface="Times New Roman" panose="02020603050405020304" pitchFamily="18" charset="0"/>
                        </a:rPr>
                        <a:t>Paired Reading</a:t>
                      </a:r>
                    </a:p>
                  </a:txBody>
                  <a:tcPr marL="64425" marR="64425" marT="0" marB="0">
                    <a:lnR w="12700" cap="flat" cmpd="sng" algn="ctr">
                      <a:solidFill>
                        <a:schemeClr val="tx1"/>
                      </a:solidFill>
                      <a:prstDash val="solid"/>
                      <a:round/>
                      <a:headEnd type="none" w="med" len="med"/>
                      <a:tailEnd type="none" w="med" len="med"/>
                    </a:lnR>
                  </a:tcPr>
                </a:tc>
                <a:tc gridSpan="2">
                  <a:txBody>
                    <a:bodyPr/>
                    <a:lstStyle/>
                    <a:p>
                      <a:r>
                        <a:rPr lang="en-US" sz="1200" dirty="0" smtClean="0">
                          <a:effectLst/>
                          <a:latin typeface="Comic Sans MS" panose="030F0702030302020204" pitchFamily="66" charset="0"/>
                        </a:rPr>
                        <a:t> </a:t>
                      </a:r>
                      <a:endParaRPr lang="en-GB" sz="1200" dirty="0" smtClean="0">
                        <a:effectLst/>
                        <a:latin typeface="Comic Sans MS" panose="030F0702030302020204" pitchFamily="66"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smtClean="0">
                          <a:effectLst/>
                          <a:latin typeface="Comic Sans MS" panose="030F0702030302020204" pitchFamily="66" charset="0"/>
                        </a:rPr>
                        <a:t> </a:t>
                      </a:r>
                      <a:r>
                        <a:rPr lang="en-US" sz="1200" dirty="0" smtClean="0">
                          <a:effectLst/>
                          <a:latin typeface="Comic Sans MS" panose="030F0702030302020204" pitchFamily="66" charset="0"/>
                        </a:rPr>
                        <a:t>Science</a:t>
                      </a:r>
                      <a:endParaRPr lang="en-GB" sz="1200" dirty="0" smtClean="0">
                        <a:effectLst/>
                        <a:latin typeface="Comic Sans MS" panose="030F0702030302020204" pitchFamily="66" charset="0"/>
                      </a:endParaRPr>
                    </a:p>
                    <a:p>
                      <a:pPr algn="ctr"/>
                      <a:r>
                        <a:rPr lang="en-GB" sz="1200" dirty="0" smtClean="0">
                          <a:effectLst/>
                          <a:latin typeface="Comic Sans MS" panose="030F0702030302020204" pitchFamily="66" charset="0"/>
                        </a:rPr>
                        <a:t> </a:t>
                      </a:r>
                      <a:endParaRPr lang="en-GB" sz="1200" dirty="0" smtClean="0">
                        <a:effectLst/>
                        <a:latin typeface="Comic Sans MS" panose="030F0702030302020204" pitchFamily="66"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dirty="0" smtClean="0">
                        <a:effectLst/>
                        <a:latin typeface="Comic Sans MS" panose="030F0702030302020204" pitchFamily="66"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smtClean="0">
                          <a:effectLst/>
                          <a:latin typeface="Comic Sans MS" panose="030F0702030302020204" pitchFamily="66" charset="0"/>
                        </a:rPr>
                        <a:t> </a:t>
                      </a:r>
                      <a:endParaRPr lang="en-GB" sz="1200" dirty="0">
                        <a:effectLst/>
                        <a:latin typeface="Comic Sans MS" panose="030F0702030302020204" pitchFamily="66" charset="0"/>
                      </a:endParaRPr>
                    </a:p>
                  </a:txBody>
                  <a:tcPr marL="64425" marR="64425" marT="0" marB="0">
                    <a:lnL w="12700" cap="flat" cmpd="sng" algn="ctr">
                      <a:solidFill>
                        <a:schemeClr val="tx1"/>
                      </a:solidFill>
                      <a:prstDash val="solid"/>
                      <a:round/>
                      <a:headEnd type="none" w="med" len="med"/>
                      <a:tailEnd type="none" w="med" len="med"/>
                    </a:lnL>
                  </a:tcPr>
                </a:tc>
                <a:tc hMerge="1">
                  <a:txBody>
                    <a:bodyPr/>
                    <a:lstStyle/>
                    <a:p>
                      <a:pPr algn="ctr"/>
                      <a:endParaRPr lang="en-GB" sz="1200">
                        <a:effectLst/>
                        <a:latin typeface="Comic Sans MS" panose="030F0702030302020204" pitchFamily="66" charset="0"/>
                        <a:ea typeface="Times New Roman" panose="02020603050405020304" pitchFamily="18" charset="0"/>
                      </a:endParaRPr>
                    </a:p>
                  </a:txBody>
                  <a:tcPr marL="64425" marR="64425" marT="0" marB="0"/>
                </a:tc>
                <a:tc>
                  <a:txBody>
                    <a:bodyPr/>
                    <a:lstStyle/>
                    <a:p>
                      <a:pPr marL="71755" marR="71755" algn="ctr">
                        <a:spcAft>
                          <a:spcPts val="0"/>
                        </a:spcAft>
                      </a:pPr>
                      <a:endParaRPr lang="en-GB" sz="1200" dirty="0">
                        <a:effectLst/>
                        <a:latin typeface="Comic Sans MS" panose="030F0702030302020204" pitchFamily="66" charset="0"/>
                        <a:ea typeface="Times New Roman" panose="02020603050405020304" pitchFamily="18" charset="0"/>
                      </a:endParaRPr>
                    </a:p>
                  </a:txBody>
                  <a:tcPr marL="64425" marR="64425" marT="0" marB="0" vert="vert270" anchor="ctr"/>
                </a:tc>
                <a:tc>
                  <a:txBody>
                    <a:bodyPr/>
                    <a:lstStyle/>
                    <a:p>
                      <a:pPr algn="ctr"/>
                      <a:r>
                        <a:rPr lang="en-GB" sz="1200" dirty="0">
                          <a:effectLst/>
                          <a:latin typeface="Comic Sans MS" panose="030F0702030302020204" pitchFamily="66" charset="0"/>
                        </a:rPr>
                        <a:t> </a:t>
                      </a:r>
                    </a:p>
                    <a:p>
                      <a:pPr algn="ctr"/>
                      <a:r>
                        <a:rPr lang="en-GB" sz="1200" dirty="0">
                          <a:effectLst/>
                          <a:latin typeface="Comic Sans MS" panose="030F0702030302020204" pitchFamily="66" charset="0"/>
                        </a:rPr>
                        <a:t>Story</a:t>
                      </a:r>
                      <a:endParaRPr lang="en-GB" sz="1200" dirty="0">
                        <a:effectLst/>
                        <a:latin typeface="Comic Sans MS" panose="030F0702030302020204" pitchFamily="66" charset="0"/>
                        <a:ea typeface="Times New Roman" panose="02020603050405020304" pitchFamily="18" charset="0"/>
                      </a:endParaRPr>
                    </a:p>
                  </a:txBody>
                  <a:tcPr marL="64425" marR="64425" marT="0" marB="0"/>
                </a:tc>
                <a:extLst>
                  <a:ext uri="{0D108BD9-81ED-4DB2-BD59-A6C34878D82A}">
                    <a16:rowId xmlns:a16="http://schemas.microsoft.com/office/drawing/2014/main" val="1681091805"/>
                  </a:ext>
                </a:extLst>
              </a:tr>
            </a:tbl>
          </a:graphicData>
        </a:graphic>
      </p:graphicFrame>
    </p:spTree>
    <p:extLst>
      <p:ext uri="{BB962C8B-B14F-4D97-AF65-F5344CB8AC3E}">
        <p14:creationId xmlns:p14="http://schemas.microsoft.com/office/powerpoint/2010/main" val="798457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8FE30-3064-415F-BF8E-9CA81F91D9C7}"/>
              </a:ext>
            </a:extLst>
          </p:cNvPr>
          <p:cNvSpPr>
            <a:spLocks noGrp="1"/>
          </p:cNvSpPr>
          <p:nvPr>
            <p:ph type="title"/>
          </p:nvPr>
        </p:nvSpPr>
        <p:spPr/>
        <p:txBody>
          <a:bodyPr>
            <a:normAutofit/>
          </a:bodyPr>
          <a:lstStyle/>
          <a:p>
            <a:pPr algn="ctr"/>
            <a:r>
              <a:rPr lang="en-GB" u="sng" dirty="0">
                <a:latin typeface="Comic Sans MS" panose="030F0702030302020204" pitchFamily="66" charset="0"/>
              </a:rPr>
              <a:t>Morning Activities</a:t>
            </a:r>
          </a:p>
        </p:txBody>
      </p:sp>
      <p:sp>
        <p:nvSpPr>
          <p:cNvPr id="3" name="Content Placeholder 2">
            <a:extLst>
              <a:ext uri="{FF2B5EF4-FFF2-40B4-BE49-F238E27FC236}">
                <a16:creationId xmlns:a16="http://schemas.microsoft.com/office/drawing/2014/main" id="{8D5A16AD-86A9-4559-A70C-46F38D596B30}"/>
              </a:ext>
            </a:extLst>
          </p:cNvPr>
          <p:cNvSpPr>
            <a:spLocks noGrp="1"/>
          </p:cNvSpPr>
          <p:nvPr>
            <p:ph idx="1"/>
          </p:nvPr>
        </p:nvSpPr>
        <p:spPr/>
        <p:txBody>
          <a:bodyPr>
            <a:normAutofit fontScale="77500" lnSpcReduction="20000"/>
          </a:bodyPr>
          <a:lstStyle/>
          <a:p>
            <a:pPr>
              <a:lnSpc>
                <a:spcPct val="150000"/>
              </a:lnSpc>
            </a:pPr>
            <a:r>
              <a:rPr lang="en-GB" dirty="0">
                <a:latin typeface="Comic Sans MS" panose="030F0702030302020204" pitchFamily="66" charset="0"/>
              </a:rPr>
              <a:t>Morning activities begin at 8.45</a:t>
            </a:r>
          </a:p>
          <a:p>
            <a:pPr marL="0" indent="0">
              <a:lnSpc>
                <a:spcPct val="150000"/>
              </a:lnSpc>
              <a:buNone/>
            </a:pPr>
            <a:endParaRPr lang="en-GB" dirty="0">
              <a:latin typeface="Comic Sans MS" panose="030F0702030302020204" pitchFamily="66" charset="0"/>
            </a:endParaRPr>
          </a:p>
          <a:p>
            <a:pPr>
              <a:lnSpc>
                <a:spcPct val="150000"/>
              </a:lnSpc>
            </a:pPr>
            <a:r>
              <a:rPr lang="en-GB" dirty="0" smtClean="0">
                <a:latin typeface="Comic Sans MS" panose="030F0702030302020204" pitchFamily="66" charset="0"/>
              </a:rPr>
              <a:t>On a Monday, Tuesday and Thursday we </a:t>
            </a:r>
            <a:r>
              <a:rPr lang="en-GB" dirty="0">
                <a:latin typeface="Comic Sans MS" panose="030F0702030302020204" pitchFamily="66" charset="0"/>
              </a:rPr>
              <a:t>will be focusing on handwriting. </a:t>
            </a:r>
            <a:r>
              <a:rPr lang="en-GB" dirty="0" smtClean="0">
                <a:latin typeface="Comic Sans MS" panose="030F0702030302020204" pitchFamily="66" charset="0"/>
              </a:rPr>
              <a:t>On a Wednesday we will be doing some Maths retrieval with </a:t>
            </a:r>
            <a:r>
              <a:rPr lang="en-GB" dirty="0" err="1" smtClean="0">
                <a:latin typeface="Comic Sans MS" panose="030F0702030302020204" pitchFamily="66" charset="0"/>
              </a:rPr>
              <a:t>Pobble</a:t>
            </a:r>
            <a:r>
              <a:rPr lang="en-GB" dirty="0" smtClean="0">
                <a:latin typeface="Comic Sans MS" panose="030F0702030302020204" pitchFamily="66" charset="0"/>
              </a:rPr>
              <a:t> on a Friday. </a:t>
            </a:r>
            <a:endParaRPr lang="en-GB" dirty="0" smtClean="0">
              <a:latin typeface="Comic Sans MS" panose="030F0702030302020204" pitchFamily="66" charset="0"/>
            </a:endParaRPr>
          </a:p>
          <a:p>
            <a:pPr marL="0" indent="0">
              <a:lnSpc>
                <a:spcPct val="150000"/>
              </a:lnSpc>
              <a:buNone/>
            </a:pPr>
            <a:endParaRPr lang="en-GB" dirty="0">
              <a:latin typeface="Comic Sans MS" panose="030F0702030302020204" pitchFamily="66" charset="0"/>
            </a:endParaRPr>
          </a:p>
          <a:p>
            <a:pPr>
              <a:lnSpc>
                <a:spcPct val="150000"/>
              </a:lnSpc>
            </a:pPr>
            <a:r>
              <a:rPr lang="en-GB" dirty="0">
                <a:latin typeface="Comic Sans MS" panose="030F0702030302020204" pitchFamily="66" charset="0"/>
              </a:rPr>
              <a:t>If children arrive after 8.45 they are missing the morning activity and, therefore, unable to benefit from the new learning or opportunity for revision that is so beneficial.</a:t>
            </a:r>
          </a:p>
        </p:txBody>
      </p:sp>
    </p:spTree>
    <p:extLst>
      <p:ext uri="{BB962C8B-B14F-4D97-AF65-F5344CB8AC3E}">
        <p14:creationId xmlns:p14="http://schemas.microsoft.com/office/powerpoint/2010/main" val="36928577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TotalTime>
  <Words>845</Words>
  <Application>Microsoft Office PowerPoint</Application>
  <PresentationFormat>Widescreen</PresentationFormat>
  <Paragraphs>165</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Comic Sans MS</vt:lpstr>
      <vt:lpstr>Jokerman</vt:lpstr>
      <vt:lpstr>Times New Roman</vt:lpstr>
      <vt:lpstr>Office Theme</vt:lpstr>
      <vt:lpstr>Welcome to Year 2!</vt:lpstr>
      <vt:lpstr>PowerPoint Presentation</vt:lpstr>
      <vt:lpstr>Expectations</vt:lpstr>
      <vt:lpstr>Water bottle</vt:lpstr>
      <vt:lpstr>PE  </vt:lpstr>
      <vt:lpstr>Reading </vt:lpstr>
      <vt:lpstr>Home Learning</vt:lpstr>
      <vt:lpstr>Timetable </vt:lpstr>
      <vt:lpstr>Morning Activities</vt:lpstr>
      <vt:lpstr>And finally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2!</dc:title>
  <dc:creator>Jackie Olcot</dc:creator>
  <cp:lastModifiedBy>cparsons</cp:lastModifiedBy>
  <cp:revision>58</cp:revision>
  <cp:lastPrinted>2020-09-24T14:46:26Z</cp:lastPrinted>
  <dcterms:created xsi:type="dcterms:W3CDTF">2017-09-17T19:54:57Z</dcterms:created>
  <dcterms:modified xsi:type="dcterms:W3CDTF">2025-09-15T07:13:15Z</dcterms:modified>
</cp:coreProperties>
</file>