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0" r:id="rId3"/>
    <p:sldId id="309" r:id="rId4"/>
    <p:sldId id="310" r:id="rId5"/>
    <p:sldId id="293" r:id="rId6"/>
    <p:sldId id="291" r:id="rId7"/>
    <p:sldId id="259" r:id="rId8"/>
    <p:sldId id="302" r:id="rId9"/>
    <p:sldId id="304" r:id="rId10"/>
    <p:sldId id="288" r:id="rId11"/>
    <p:sldId id="316" r:id="rId12"/>
    <p:sldId id="272" r:id="rId13"/>
    <p:sldId id="308" r:id="rId14"/>
    <p:sldId id="315" r:id="rId15"/>
    <p:sldId id="314" r:id="rId16"/>
    <p:sldId id="2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7" d="100"/>
          <a:sy n="107" d="100"/>
        </p:scale>
        <p:origin x="138"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184548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1215677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242249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762740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3521378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3104284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2134772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2138740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306176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315292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2241138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66720-A4EF-4945-8D2F-66698D8725BC}" type="datetimeFigureOut">
              <a:rPr lang="en-GB" smtClean="0"/>
              <a:t>15/09/2025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9158A-B868-46B3-A8ED-5CE67C5C5E73}" type="slidenum">
              <a:rPr lang="en-GB" smtClean="0"/>
              <a:t>‹#›</a:t>
            </a:fld>
            <a:endParaRPr lang="en-GB" dirty="0"/>
          </a:p>
        </p:txBody>
      </p:sp>
    </p:spTree>
    <p:extLst>
      <p:ext uri="{BB962C8B-B14F-4D97-AF65-F5344CB8AC3E}">
        <p14:creationId xmlns:p14="http://schemas.microsoft.com/office/powerpoint/2010/main" val="2234311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thereaderteacher.com/year3"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spcc.org.uk/keeping-children-safe/online-safety/"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5973" y="289350"/>
            <a:ext cx="10875838" cy="1107996"/>
          </a:xfrm>
          <a:prstGeom prst="rect">
            <a:avLst/>
          </a:prstGeom>
          <a:noFill/>
        </p:spPr>
        <p:txBody>
          <a:bodyPr wrap="square" lIns="91440" tIns="45720" rIns="91440" bIns="45720">
            <a:spAutoFit/>
          </a:bodyPr>
          <a:lstStyle/>
          <a:p>
            <a:pPr algn="ctr"/>
            <a:r>
              <a:rPr lang="en-US" sz="6600" b="1" dirty="0">
                <a:ln w="12700">
                  <a:solidFill>
                    <a:schemeClr val="accent1"/>
                  </a:solidFill>
                  <a:prstDash val="solid"/>
                </a:ln>
                <a:solidFill>
                  <a:schemeClr val="accent1">
                    <a:lumMod val="50000"/>
                  </a:schemeClr>
                </a:solidFill>
                <a:effectLst>
                  <a:outerShdw dist="38100" dir="2640000" algn="bl" rotWithShape="0">
                    <a:schemeClr val="accent1"/>
                  </a:outerShdw>
                </a:effectLst>
                <a:latin typeface="Comic Sans MS" panose="030F0702030302020204" pitchFamily="66" charset="0"/>
              </a:rPr>
              <a:t>WELCOME TO YEAR 3</a:t>
            </a:r>
          </a:p>
        </p:txBody>
      </p:sp>
      <p:sp>
        <p:nvSpPr>
          <p:cNvPr id="6" name="TextBox 5"/>
          <p:cNvSpPr txBox="1"/>
          <p:nvPr/>
        </p:nvSpPr>
        <p:spPr>
          <a:xfrm>
            <a:off x="820189" y="1288451"/>
            <a:ext cx="9551324" cy="830997"/>
          </a:xfrm>
          <a:prstGeom prst="rect">
            <a:avLst/>
          </a:prstGeom>
          <a:noFill/>
        </p:spPr>
        <p:txBody>
          <a:bodyPr wrap="square" rtlCol="0">
            <a:spAutoFit/>
          </a:bodyPr>
          <a:lstStyle/>
          <a:p>
            <a:pPr algn="ctr"/>
            <a:r>
              <a:rPr lang="en-GB" sz="4800" b="1" dirty="0">
                <a:latin typeface="Comic Sans MS" panose="030F0702030302020204" pitchFamily="66" charset="0"/>
              </a:rPr>
              <a:t>Miss Hill</a:t>
            </a:r>
          </a:p>
        </p:txBody>
      </p:sp>
      <p:sp>
        <p:nvSpPr>
          <p:cNvPr id="3" name="TextBox 2"/>
          <p:cNvSpPr txBox="1"/>
          <p:nvPr/>
        </p:nvSpPr>
        <p:spPr>
          <a:xfrm>
            <a:off x="307541" y="2041331"/>
            <a:ext cx="10875838" cy="584775"/>
          </a:xfrm>
          <a:prstGeom prst="rect">
            <a:avLst/>
          </a:prstGeom>
          <a:noFill/>
        </p:spPr>
        <p:txBody>
          <a:bodyPr wrap="square" rtlCol="0">
            <a:spAutoFit/>
          </a:bodyPr>
          <a:lstStyle/>
          <a:p>
            <a:pPr algn="ctr"/>
            <a:r>
              <a:rPr lang="en-GB" sz="3200" dirty="0">
                <a:latin typeface="Comic Sans MS" panose="030F0702030302020204" pitchFamily="66" charset="0"/>
              </a:rPr>
              <a:t>Mrs King– Class Teaching Assistant</a:t>
            </a:r>
          </a:p>
        </p:txBody>
      </p:sp>
    </p:spTree>
    <p:extLst>
      <p:ext uri="{BB962C8B-B14F-4D97-AF65-F5344CB8AC3E}">
        <p14:creationId xmlns:p14="http://schemas.microsoft.com/office/powerpoint/2010/main" val="3456570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3206" y="748144"/>
            <a:ext cx="10806547" cy="2154436"/>
          </a:xfrm>
          <a:prstGeom prst="rect">
            <a:avLst/>
          </a:prstGeom>
        </p:spPr>
        <p:txBody>
          <a:bodyPr wrap="square">
            <a:spAutoFit/>
          </a:bodyPr>
          <a:lstStyle/>
          <a:p>
            <a:pPr lvl="0" eaLnBrk="0" fontAlgn="base" hangingPunct="0">
              <a:spcBef>
                <a:spcPct val="0"/>
              </a:spcBef>
              <a:spcAft>
                <a:spcPct val="0"/>
              </a:spcAft>
              <a:buFontTx/>
              <a:buChar char="•"/>
            </a:pPr>
            <a:r>
              <a:rPr lang="en-US" altLang="en-US" sz="3600" dirty="0">
                <a:solidFill>
                  <a:srgbClr val="FF00FF"/>
                </a:solidFill>
                <a:latin typeface="Book Antiqua" panose="02040602050305030304" pitchFamily="18" charset="0"/>
              </a:rPr>
              <a:t>Click on the link below for the updated recommended reading book list for Y3 pupils.   </a:t>
            </a:r>
          </a:p>
          <a:p>
            <a:pPr lvl="0" eaLnBrk="0" fontAlgn="base" hangingPunct="0">
              <a:spcBef>
                <a:spcPct val="0"/>
              </a:spcBef>
              <a:spcAft>
                <a:spcPct val="0"/>
              </a:spcAft>
            </a:pPr>
            <a:endParaRPr lang="en-US" altLang="en-US" sz="2400" dirty="0">
              <a:latin typeface="Book Antiqua" panose="02040602050305030304" pitchFamily="18" charset="0"/>
            </a:endParaRPr>
          </a:p>
          <a:p>
            <a:pPr lvl="0" eaLnBrk="0" fontAlgn="base" hangingPunct="0">
              <a:spcBef>
                <a:spcPct val="0"/>
              </a:spcBef>
              <a:spcAft>
                <a:spcPct val="0"/>
              </a:spcAft>
            </a:pPr>
            <a:r>
              <a:rPr lang="en-US" altLang="en-US" sz="2400" dirty="0">
                <a:latin typeface="Book Antiqua" panose="02040602050305030304" pitchFamily="18" charset="0"/>
              </a:rPr>
              <a:t>https://www.booksfortopics.com/booklists/recommended-reads/year-3/</a:t>
            </a:r>
          </a:p>
          <a:p>
            <a:pPr lvl="0" eaLnBrk="0" fontAlgn="base" hangingPunct="0">
              <a:spcBef>
                <a:spcPct val="0"/>
              </a:spcBef>
              <a:spcAft>
                <a:spcPct val="0"/>
              </a:spcAft>
              <a:buFontTx/>
              <a:buChar char="•"/>
            </a:pPr>
            <a:endParaRPr lang="en-US" altLang="en-US" sz="1400" dirty="0">
              <a:solidFill>
                <a:srgbClr val="333333"/>
              </a:solidFill>
              <a:latin typeface="Ubuntu"/>
            </a:endParaRPr>
          </a:p>
        </p:txBody>
      </p:sp>
      <p:sp>
        <p:nvSpPr>
          <p:cNvPr id="6" name="Rectangle 5"/>
          <p:cNvSpPr/>
          <p:nvPr/>
        </p:nvSpPr>
        <p:spPr>
          <a:xfrm>
            <a:off x="723206" y="3756235"/>
            <a:ext cx="10033462" cy="2185214"/>
          </a:xfrm>
          <a:prstGeom prst="rect">
            <a:avLst/>
          </a:prstGeom>
        </p:spPr>
        <p:txBody>
          <a:bodyPr wrap="square">
            <a:spAutoFit/>
          </a:bodyPr>
          <a:lstStyle/>
          <a:p>
            <a:pPr lvl="0" eaLnBrk="0" fontAlgn="base" hangingPunct="0">
              <a:spcBef>
                <a:spcPct val="0"/>
              </a:spcBef>
              <a:spcAft>
                <a:spcPct val="0"/>
              </a:spcAft>
              <a:buFontTx/>
              <a:buChar char="•"/>
            </a:pPr>
            <a:r>
              <a:rPr lang="en-US" altLang="en-US" sz="2800" dirty="0">
                <a:solidFill>
                  <a:srgbClr val="008000"/>
                </a:solidFill>
                <a:latin typeface="Comic Sans MS" panose="030F0702030302020204" pitchFamily="66" charset="0"/>
              </a:rPr>
              <a:t>Check out this website </a:t>
            </a:r>
          </a:p>
          <a:p>
            <a:pPr lvl="0" eaLnBrk="0" fontAlgn="base" hangingPunct="0">
              <a:spcBef>
                <a:spcPct val="0"/>
              </a:spcBef>
              <a:spcAft>
                <a:spcPct val="0"/>
              </a:spcAft>
            </a:pPr>
            <a:endParaRPr lang="en-US" altLang="en-US" sz="2800" dirty="0">
              <a:solidFill>
                <a:srgbClr val="008000"/>
              </a:solidFill>
              <a:latin typeface="Comic Sans MS" panose="030F0702030302020204" pitchFamily="66" charset="0"/>
            </a:endParaRPr>
          </a:p>
          <a:p>
            <a:pPr lvl="0" eaLnBrk="0" fontAlgn="base" hangingPunct="0">
              <a:spcBef>
                <a:spcPct val="0"/>
              </a:spcBef>
              <a:spcAft>
                <a:spcPct val="0"/>
              </a:spcAft>
            </a:pPr>
            <a:r>
              <a:rPr lang="en-US" altLang="en-US" sz="2400" dirty="0">
                <a:latin typeface="Comic Sans MS" panose="030F0702030302020204" pitchFamily="66" charset="0"/>
                <a:hlinkClick r:id="rId2"/>
              </a:rPr>
              <a:t>https://www.thereaderteacher.com/year3</a:t>
            </a:r>
            <a:endParaRPr lang="en-US" altLang="en-US" sz="2400" dirty="0">
              <a:latin typeface="Comic Sans MS" panose="030F0702030302020204" pitchFamily="66" charset="0"/>
            </a:endParaRPr>
          </a:p>
          <a:p>
            <a:pPr lvl="0" eaLnBrk="0" fontAlgn="base" hangingPunct="0">
              <a:spcBef>
                <a:spcPct val="0"/>
              </a:spcBef>
              <a:spcAft>
                <a:spcPct val="0"/>
              </a:spcAft>
            </a:pPr>
            <a:endParaRPr lang="en-US" altLang="en-US" sz="2800" dirty="0">
              <a:solidFill>
                <a:srgbClr val="008000"/>
              </a:solidFill>
              <a:latin typeface="Comic Sans MS" panose="030F0702030302020204" pitchFamily="66" charset="0"/>
            </a:endParaRPr>
          </a:p>
          <a:p>
            <a:pPr lvl="0" eaLnBrk="0" fontAlgn="base" hangingPunct="0">
              <a:spcBef>
                <a:spcPct val="0"/>
              </a:spcBef>
              <a:spcAft>
                <a:spcPct val="0"/>
              </a:spcAft>
            </a:pPr>
            <a:r>
              <a:rPr lang="en-US" altLang="en-US" sz="2800" dirty="0">
                <a:solidFill>
                  <a:srgbClr val="008000"/>
                </a:solidFill>
                <a:latin typeface="Comic Sans MS" panose="030F0702030302020204" pitchFamily="66" charset="0"/>
              </a:rPr>
              <a:t>for some fantastic book recommendations for Year 3!</a:t>
            </a:r>
            <a:endParaRPr lang="en-US" altLang="en-US" sz="2800" dirty="0">
              <a:solidFill>
                <a:srgbClr val="333333"/>
              </a:solidFill>
              <a:latin typeface="Ubuntu"/>
            </a:endParaRPr>
          </a:p>
        </p:txBody>
      </p:sp>
    </p:spTree>
    <p:extLst>
      <p:ext uri="{BB962C8B-B14F-4D97-AF65-F5344CB8AC3E}">
        <p14:creationId xmlns:p14="http://schemas.microsoft.com/office/powerpoint/2010/main" val="3231975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6812" y="628650"/>
            <a:ext cx="9858375" cy="5600700"/>
          </a:xfrm>
          <a:prstGeom prst="rect">
            <a:avLst/>
          </a:prstGeom>
        </p:spPr>
      </p:pic>
    </p:spTree>
    <p:extLst>
      <p:ext uri="{BB962C8B-B14F-4D97-AF65-F5344CB8AC3E}">
        <p14:creationId xmlns:p14="http://schemas.microsoft.com/office/powerpoint/2010/main" val="1954704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586" y="-92075"/>
            <a:ext cx="10515600" cy="1325563"/>
          </a:xfrm>
        </p:spPr>
        <p:txBody>
          <a:bodyPr/>
          <a:lstStyle/>
          <a:p>
            <a:pPr algn="ctr"/>
            <a:r>
              <a:rPr lang="en-GB" u="sng" dirty="0">
                <a:latin typeface="Comic Sans MS" panose="030F0702030302020204" pitchFamily="66" charset="0"/>
              </a:rPr>
              <a:t>Maths</a:t>
            </a:r>
          </a:p>
        </p:txBody>
      </p:sp>
      <p:sp>
        <p:nvSpPr>
          <p:cNvPr id="3" name="Content Placeholder 2"/>
          <p:cNvSpPr>
            <a:spLocks noGrp="1"/>
          </p:cNvSpPr>
          <p:nvPr>
            <p:ph idx="1"/>
          </p:nvPr>
        </p:nvSpPr>
        <p:spPr>
          <a:xfrm>
            <a:off x="207820" y="1035916"/>
            <a:ext cx="11646130" cy="4351338"/>
          </a:xfrm>
        </p:spPr>
        <p:txBody>
          <a:bodyPr/>
          <a:lstStyle/>
          <a:p>
            <a:r>
              <a:rPr lang="en-GB" sz="4400" dirty="0">
                <a:latin typeface="Comic Sans MS" panose="030F0702030302020204" pitchFamily="66" charset="0"/>
              </a:rPr>
              <a:t>Cracking Times Tables – Every </a:t>
            </a:r>
            <a:r>
              <a:rPr lang="en-GB" sz="4400" dirty="0" smtClean="0">
                <a:latin typeface="Comic Sans MS" panose="030F0702030302020204" pitchFamily="66" charset="0"/>
              </a:rPr>
              <a:t>Tuesday</a:t>
            </a:r>
            <a:endParaRPr lang="en-GB" sz="4400" dirty="0">
              <a:latin typeface="Comic Sans MS" panose="030F0702030302020204" pitchFamily="66" charset="0"/>
            </a:endParaRPr>
          </a:p>
          <a:p>
            <a:r>
              <a:rPr lang="en-GB" sz="4400" dirty="0">
                <a:latin typeface="Comic Sans MS" panose="030F0702030302020204" pitchFamily="66" charset="0"/>
              </a:rPr>
              <a:t>White Rose Maths</a:t>
            </a:r>
          </a:p>
          <a:p>
            <a:endParaRPr lang="en-GB" dirty="0"/>
          </a:p>
        </p:txBody>
      </p:sp>
      <p:pic>
        <p:nvPicPr>
          <p:cNvPr id="6" name="Picture 5"/>
          <p:cNvPicPr>
            <a:picLocks noChangeAspect="1"/>
          </p:cNvPicPr>
          <p:nvPr/>
        </p:nvPicPr>
        <p:blipFill>
          <a:blip r:embed="rId2"/>
          <a:stretch>
            <a:fillRect/>
          </a:stretch>
        </p:blipFill>
        <p:spPr>
          <a:xfrm>
            <a:off x="2662238" y="2361479"/>
            <a:ext cx="7799574" cy="4359824"/>
          </a:xfrm>
          <a:prstGeom prst="rect">
            <a:avLst/>
          </a:prstGeom>
        </p:spPr>
      </p:pic>
    </p:spTree>
    <p:extLst>
      <p:ext uri="{BB962C8B-B14F-4D97-AF65-F5344CB8AC3E}">
        <p14:creationId xmlns:p14="http://schemas.microsoft.com/office/powerpoint/2010/main" val="3452382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160E-DFA7-4D3E-A5D2-CDB21DDA04AA}"/>
              </a:ext>
            </a:extLst>
          </p:cNvPr>
          <p:cNvSpPr>
            <a:spLocks noGrp="1"/>
          </p:cNvSpPr>
          <p:nvPr>
            <p:ph type="title"/>
          </p:nvPr>
        </p:nvSpPr>
        <p:spPr>
          <a:xfrm>
            <a:off x="700983" y="-150938"/>
            <a:ext cx="10515600" cy="1325563"/>
          </a:xfrm>
        </p:spPr>
        <p:txBody>
          <a:bodyPr/>
          <a:lstStyle/>
          <a:p>
            <a:pPr algn="ctr"/>
            <a:r>
              <a:rPr lang="en-GB" dirty="0">
                <a:latin typeface="Comic Sans MS" panose="030F0702030302020204" pitchFamily="66" charset="0"/>
              </a:rPr>
              <a:t>E-SAFETY</a:t>
            </a:r>
          </a:p>
        </p:txBody>
      </p:sp>
      <p:pic>
        <p:nvPicPr>
          <p:cNvPr id="4" name="Content Placeholder 3">
            <a:extLst>
              <a:ext uri="{FF2B5EF4-FFF2-40B4-BE49-F238E27FC236}">
                <a16:creationId xmlns:a16="http://schemas.microsoft.com/office/drawing/2014/main" id="{5F9B4402-404F-40DA-A254-583DD41847FF}"/>
              </a:ext>
            </a:extLst>
          </p:cNvPr>
          <p:cNvPicPr>
            <a:picLocks noGrp="1" noChangeAspect="1"/>
          </p:cNvPicPr>
          <p:nvPr>
            <p:ph idx="1"/>
          </p:nvPr>
        </p:nvPicPr>
        <p:blipFill>
          <a:blip r:embed="rId2"/>
          <a:stretch>
            <a:fillRect/>
          </a:stretch>
        </p:blipFill>
        <p:spPr>
          <a:xfrm>
            <a:off x="550693" y="803564"/>
            <a:ext cx="4163350" cy="1774093"/>
          </a:xfrm>
          <a:prstGeom prst="rect">
            <a:avLst/>
          </a:prstGeom>
        </p:spPr>
      </p:pic>
      <p:sp>
        <p:nvSpPr>
          <p:cNvPr id="5" name="Rectangle 4">
            <a:extLst>
              <a:ext uri="{FF2B5EF4-FFF2-40B4-BE49-F238E27FC236}">
                <a16:creationId xmlns:a16="http://schemas.microsoft.com/office/drawing/2014/main" id="{E8C4EB25-0F93-486A-923E-A34BDE55F56A}"/>
              </a:ext>
            </a:extLst>
          </p:cNvPr>
          <p:cNvSpPr/>
          <p:nvPr/>
        </p:nvSpPr>
        <p:spPr>
          <a:xfrm>
            <a:off x="2544937" y="851459"/>
            <a:ext cx="5350135" cy="646331"/>
          </a:xfrm>
          <a:prstGeom prst="rect">
            <a:avLst/>
          </a:prstGeom>
        </p:spPr>
        <p:txBody>
          <a:bodyPr wrap="square">
            <a:spAutoFit/>
          </a:bodyPr>
          <a:lstStyle/>
          <a:p>
            <a:r>
              <a:rPr lang="en-GB" sz="3600" dirty="0"/>
              <a:t>www.ceopeducation.co.uk</a:t>
            </a:r>
          </a:p>
        </p:txBody>
      </p:sp>
      <p:sp>
        <p:nvSpPr>
          <p:cNvPr id="6" name="Rectangle 5">
            <a:extLst>
              <a:ext uri="{FF2B5EF4-FFF2-40B4-BE49-F238E27FC236}">
                <a16:creationId xmlns:a16="http://schemas.microsoft.com/office/drawing/2014/main" id="{051FF475-FE16-4109-8622-AADC30D54186}"/>
              </a:ext>
            </a:extLst>
          </p:cNvPr>
          <p:cNvSpPr/>
          <p:nvPr/>
        </p:nvSpPr>
        <p:spPr>
          <a:xfrm>
            <a:off x="550693" y="2697948"/>
            <a:ext cx="7103483" cy="646331"/>
          </a:xfrm>
          <a:prstGeom prst="rect">
            <a:avLst/>
          </a:prstGeom>
        </p:spPr>
        <p:txBody>
          <a:bodyPr wrap="none">
            <a:spAutoFit/>
          </a:bodyPr>
          <a:lstStyle/>
          <a:p>
            <a:r>
              <a:rPr lang="en-GB" sz="3600" dirty="0">
                <a:hlinkClick r:id="rId3"/>
              </a:rPr>
              <a:t>Keeping children safe online | NSPCC</a:t>
            </a:r>
            <a:endParaRPr lang="en-GB" sz="3600" dirty="0"/>
          </a:p>
        </p:txBody>
      </p:sp>
      <p:pic>
        <p:nvPicPr>
          <p:cNvPr id="7" name="Picture 6">
            <a:extLst>
              <a:ext uri="{FF2B5EF4-FFF2-40B4-BE49-F238E27FC236}">
                <a16:creationId xmlns:a16="http://schemas.microsoft.com/office/drawing/2014/main" id="{BC68C552-D0C4-4564-958D-6BC5649BFDC5}"/>
              </a:ext>
            </a:extLst>
          </p:cNvPr>
          <p:cNvPicPr>
            <a:picLocks noChangeAspect="1"/>
          </p:cNvPicPr>
          <p:nvPr/>
        </p:nvPicPr>
        <p:blipFill>
          <a:blip r:embed="rId4"/>
          <a:stretch>
            <a:fillRect/>
          </a:stretch>
        </p:blipFill>
        <p:spPr>
          <a:xfrm>
            <a:off x="6942338" y="1400743"/>
            <a:ext cx="4560245" cy="1450987"/>
          </a:xfrm>
          <a:prstGeom prst="rect">
            <a:avLst/>
          </a:prstGeom>
        </p:spPr>
      </p:pic>
      <p:pic>
        <p:nvPicPr>
          <p:cNvPr id="8" name="Picture 7">
            <a:extLst>
              <a:ext uri="{FF2B5EF4-FFF2-40B4-BE49-F238E27FC236}">
                <a16:creationId xmlns:a16="http://schemas.microsoft.com/office/drawing/2014/main" id="{EFFCD9CA-03FD-4A91-A6E6-D665293E1F79}"/>
              </a:ext>
            </a:extLst>
          </p:cNvPr>
          <p:cNvPicPr>
            <a:picLocks noChangeAspect="1"/>
          </p:cNvPicPr>
          <p:nvPr/>
        </p:nvPicPr>
        <p:blipFill>
          <a:blip r:embed="rId5"/>
          <a:stretch>
            <a:fillRect/>
          </a:stretch>
        </p:blipFill>
        <p:spPr>
          <a:xfrm>
            <a:off x="8301124" y="583199"/>
            <a:ext cx="2691878" cy="970629"/>
          </a:xfrm>
          <a:prstGeom prst="rect">
            <a:avLst/>
          </a:prstGeom>
        </p:spPr>
      </p:pic>
      <p:sp>
        <p:nvSpPr>
          <p:cNvPr id="10" name="TextBox 9">
            <a:extLst>
              <a:ext uri="{FF2B5EF4-FFF2-40B4-BE49-F238E27FC236}">
                <a16:creationId xmlns:a16="http://schemas.microsoft.com/office/drawing/2014/main" id="{41C87522-E5D5-43E1-90A4-4E451CEB0297}"/>
              </a:ext>
            </a:extLst>
          </p:cNvPr>
          <p:cNvSpPr txBox="1"/>
          <p:nvPr/>
        </p:nvSpPr>
        <p:spPr>
          <a:xfrm>
            <a:off x="432462" y="3532159"/>
            <a:ext cx="11392593" cy="3600986"/>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Comic Sans MS" panose="030F0702030302020204" pitchFamily="66" charset="0"/>
              </a:rPr>
              <a:t>Talk to your child about what apps they’re using and who they’re talking to</a:t>
            </a:r>
          </a:p>
          <a:p>
            <a:pPr marL="285750" indent="-285750">
              <a:buFont typeface="Arial" panose="020B0604020202020204" pitchFamily="34" charset="0"/>
              <a:buChar char="•"/>
            </a:pPr>
            <a:r>
              <a:rPr lang="en-GB" sz="2400" dirty="0">
                <a:latin typeface="Comic Sans MS" panose="030F0702030302020204" pitchFamily="66" charset="0"/>
              </a:rPr>
              <a:t>Take an interest and try to establish open communication to enable you to monitor what they’re doing online &amp; help them understand that they can always talk to you if they are worried</a:t>
            </a:r>
          </a:p>
          <a:p>
            <a:pPr marL="285750" indent="-285750">
              <a:buFont typeface="Arial" panose="020B0604020202020204" pitchFamily="34" charset="0"/>
              <a:buChar char="•"/>
            </a:pPr>
            <a:r>
              <a:rPr lang="en-GB" sz="2400" dirty="0">
                <a:latin typeface="Comic Sans MS" panose="030F0702030302020204" pitchFamily="66" charset="0"/>
              </a:rPr>
              <a:t>Don’t rely 100% on Family Controls from your Internet Provider</a:t>
            </a:r>
          </a:p>
          <a:p>
            <a:pPr marL="285750" indent="-285750">
              <a:buFont typeface="Arial" panose="020B0604020202020204" pitchFamily="34" charset="0"/>
              <a:buChar char="•"/>
            </a:pPr>
            <a:r>
              <a:rPr lang="en-GB" sz="2400" dirty="0">
                <a:latin typeface="Comic Sans MS" panose="030F0702030302020204" pitchFamily="66" charset="0"/>
              </a:rPr>
              <a:t>Don’t allow your child to go to bed with their device/phone</a:t>
            </a:r>
          </a:p>
          <a:p>
            <a:pPr marL="285750" indent="-285750">
              <a:buFont typeface="Arial" panose="020B0604020202020204" pitchFamily="34" charset="0"/>
              <a:buChar char="•"/>
            </a:pPr>
            <a:r>
              <a:rPr lang="en-GB" sz="2400" dirty="0">
                <a:latin typeface="Comic Sans MS" panose="030F0702030302020204" pitchFamily="66" charset="0"/>
              </a:rPr>
              <a:t>Please don’t think “This will never happen to us or my child.” It does, it has and it will!</a:t>
            </a:r>
          </a:p>
          <a:p>
            <a:endParaRPr lang="en-GB" dirty="0">
              <a:latin typeface="Comic Sans MS" panose="030F0702030302020204" pitchFamily="66" charset="0"/>
            </a:endParaRPr>
          </a:p>
          <a:p>
            <a:pPr marL="285750" indent="-285750">
              <a:buFont typeface="Arial" panose="020B0604020202020204" pitchFamily="34" charset="0"/>
              <a:buChar char="•"/>
            </a:pPr>
            <a:endParaRPr lang="en-GB" dirty="0">
              <a:latin typeface="Comic Sans MS" panose="030F0702030302020204" pitchFamily="66" charset="0"/>
            </a:endParaRPr>
          </a:p>
        </p:txBody>
      </p:sp>
    </p:spTree>
    <p:extLst>
      <p:ext uri="{BB962C8B-B14F-4D97-AF65-F5344CB8AC3E}">
        <p14:creationId xmlns:p14="http://schemas.microsoft.com/office/powerpoint/2010/main" val="5112850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4972" y="458077"/>
            <a:ext cx="9414456" cy="707886"/>
          </a:xfrm>
          <a:prstGeom prst="rect">
            <a:avLst/>
          </a:prstGeom>
          <a:noFill/>
        </p:spPr>
        <p:txBody>
          <a:bodyPr wrap="square" rtlCol="0">
            <a:spAutoFit/>
          </a:bodyPr>
          <a:lstStyle/>
          <a:p>
            <a:r>
              <a:rPr lang="en-GB" sz="4000" dirty="0">
                <a:latin typeface="Comic Sans MS" panose="030F0702030302020204" pitchFamily="66" charset="0"/>
              </a:rPr>
              <a:t>How to support your child at home</a:t>
            </a:r>
          </a:p>
        </p:txBody>
      </p:sp>
      <p:sp>
        <p:nvSpPr>
          <p:cNvPr id="3" name="TextBox 2"/>
          <p:cNvSpPr txBox="1"/>
          <p:nvPr/>
        </p:nvSpPr>
        <p:spPr>
          <a:xfrm>
            <a:off x="548641" y="1563724"/>
            <a:ext cx="10332720" cy="4647426"/>
          </a:xfrm>
          <a:prstGeom prst="rect">
            <a:avLst/>
          </a:prstGeom>
          <a:noFill/>
        </p:spPr>
        <p:txBody>
          <a:bodyPr wrap="square" rtlCol="0">
            <a:spAutoFit/>
          </a:bodyPr>
          <a:lstStyle/>
          <a:p>
            <a:r>
              <a:rPr lang="en-GB" sz="3200" dirty="0">
                <a:latin typeface="Comic Sans MS" panose="030F0702030302020204" pitchFamily="66" charset="0"/>
              </a:rPr>
              <a:t>• </a:t>
            </a:r>
            <a:r>
              <a:rPr lang="en-GB" sz="2400" dirty="0">
                <a:latin typeface="Comic Sans MS" panose="030F0702030302020204" pitchFamily="66" charset="0"/>
              </a:rPr>
              <a:t>Help your child get into a home-learning routine.</a:t>
            </a:r>
          </a:p>
          <a:p>
            <a:r>
              <a:rPr lang="en-GB" sz="2400" dirty="0">
                <a:latin typeface="Comic Sans MS" panose="030F0702030302020204" pitchFamily="66" charset="0"/>
              </a:rPr>
              <a:t>• Listen to them read when you can and read to them</a:t>
            </a:r>
          </a:p>
          <a:p>
            <a:r>
              <a:rPr lang="en-GB" sz="2400" dirty="0">
                <a:latin typeface="Comic Sans MS" panose="030F0702030302020204" pitchFamily="66" charset="0"/>
              </a:rPr>
              <a:t>• Have a dictionary and thesaurus in the home/online</a:t>
            </a:r>
          </a:p>
          <a:p>
            <a:r>
              <a:rPr lang="en-GB" sz="2400" dirty="0">
                <a:latin typeface="Comic Sans MS" panose="030F0702030302020204" pitchFamily="66" charset="0"/>
              </a:rPr>
              <a:t>• Practise times tables – NC expectation that they should know their times tables up to 12 x 12 by end of Year 4.</a:t>
            </a:r>
          </a:p>
          <a:p>
            <a:r>
              <a:rPr lang="en-GB" sz="2400" dirty="0">
                <a:latin typeface="Comic Sans MS" panose="030F0702030302020204" pitchFamily="66" charset="0"/>
              </a:rPr>
              <a:t>• Maths in real life contexts – money, time, measuring (recipes etc.)</a:t>
            </a:r>
          </a:p>
          <a:p>
            <a:pPr marL="457200" indent="-457200">
              <a:buFont typeface="Arial" panose="020B0604020202020204" pitchFamily="34" charset="0"/>
              <a:buChar char="•"/>
            </a:pPr>
            <a:r>
              <a:rPr lang="en-GB" sz="2400" dirty="0">
                <a:latin typeface="Comic Sans MS" panose="030F0702030302020204" pitchFamily="66" charset="0"/>
              </a:rPr>
              <a:t>Ask them about their learning and well-being</a:t>
            </a:r>
          </a:p>
          <a:p>
            <a:pPr marL="457200" indent="-457200">
              <a:buFont typeface="Arial" panose="020B0604020202020204" pitchFamily="34" charset="0"/>
              <a:buChar char="•"/>
            </a:pPr>
            <a:r>
              <a:rPr lang="en-GB" sz="2400" dirty="0">
                <a:latin typeface="Comic Sans MS" panose="030F0702030302020204" pitchFamily="66" charset="0"/>
              </a:rPr>
              <a:t>Encourage them to talk to an adult in school if they feel uncomfortable about anything ASAP</a:t>
            </a:r>
          </a:p>
          <a:p>
            <a:pPr marL="457200" indent="-457200">
              <a:buFont typeface="Arial" panose="020B0604020202020204" pitchFamily="34" charset="0"/>
              <a:buChar char="•"/>
            </a:pPr>
            <a:r>
              <a:rPr lang="en-GB" sz="2400" dirty="0">
                <a:latin typeface="Comic Sans MS" panose="030F0702030302020204" pitchFamily="66" charset="0"/>
              </a:rPr>
              <a:t>Encourage them to further research a topic –Trips/books/museums</a:t>
            </a:r>
          </a:p>
          <a:p>
            <a:pPr marL="457200" indent="-457200">
              <a:buFont typeface="Arial" panose="020B0604020202020204" pitchFamily="34" charset="0"/>
              <a:buChar char="•"/>
            </a:pPr>
            <a:r>
              <a:rPr lang="en-GB" sz="2400" dirty="0">
                <a:latin typeface="Comic Sans MS" panose="030F0702030302020204" pitchFamily="66" charset="0"/>
              </a:rPr>
              <a:t>If you have knowledge/resources to share or know someone who we could invite into school to enrich our learning please let us know!</a:t>
            </a:r>
          </a:p>
        </p:txBody>
      </p:sp>
      <p:pic>
        <p:nvPicPr>
          <p:cNvPr id="5122" name="Picture 2" descr="http://www.e-hackney.co.uk/wp-content/uploads/2016/07/Math2520Symbol2520Clipar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0675" y="332999"/>
            <a:ext cx="1740768" cy="14459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96976" y="332998"/>
            <a:ext cx="1623512" cy="1163953"/>
          </a:xfrm>
          <a:prstGeom prst="rect">
            <a:avLst/>
          </a:prstGeom>
        </p:spPr>
      </p:pic>
    </p:spTree>
    <p:extLst>
      <p:ext uri="{BB962C8B-B14F-4D97-AF65-F5344CB8AC3E}">
        <p14:creationId xmlns:p14="http://schemas.microsoft.com/office/powerpoint/2010/main" val="4014327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563FEB-607B-4D34-9736-379EB637F8A1}"/>
              </a:ext>
            </a:extLst>
          </p:cNvPr>
          <p:cNvSpPr txBox="1"/>
          <p:nvPr/>
        </p:nvSpPr>
        <p:spPr>
          <a:xfrm>
            <a:off x="648070" y="501526"/>
            <a:ext cx="11311027" cy="707886"/>
          </a:xfrm>
          <a:prstGeom prst="rect">
            <a:avLst/>
          </a:prstGeom>
          <a:noFill/>
        </p:spPr>
        <p:txBody>
          <a:bodyPr wrap="square" rtlCol="0">
            <a:spAutoFit/>
          </a:bodyPr>
          <a:lstStyle/>
          <a:p>
            <a:r>
              <a:rPr lang="en-GB" sz="4000" dirty="0">
                <a:latin typeface="Comic Sans MS" panose="030F0702030302020204" pitchFamily="66" charset="0"/>
              </a:rPr>
              <a:t>Best way to communicate with class teacher</a:t>
            </a:r>
          </a:p>
        </p:txBody>
      </p:sp>
      <p:sp>
        <p:nvSpPr>
          <p:cNvPr id="4" name="TextBox 3">
            <a:extLst>
              <a:ext uri="{FF2B5EF4-FFF2-40B4-BE49-F238E27FC236}">
                <a16:creationId xmlns:a16="http://schemas.microsoft.com/office/drawing/2014/main" id="{FD21F37E-89E6-4CB9-A011-49D92899FFAC}"/>
              </a:ext>
            </a:extLst>
          </p:cNvPr>
          <p:cNvSpPr txBox="1"/>
          <p:nvPr/>
        </p:nvSpPr>
        <p:spPr>
          <a:xfrm>
            <a:off x="967666" y="1660124"/>
            <a:ext cx="9836458" cy="4154984"/>
          </a:xfrm>
          <a:prstGeom prst="rect">
            <a:avLst/>
          </a:prstGeom>
          <a:noFill/>
        </p:spPr>
        <p:txBody>
          <a:bodyPr wrap="square" rtlCol="0">
            <a:spAutoFit/>
          </a:bodyPr>
          <a:lstStyle/>
          <a:p>
            <a:r>
              <a:rPr lang="en-GB" sz="2400" dirty="0">
                <a:latin typeface="Comic Sans MS" panose="030F0702030302020204" pitchFamily="66" charset="0"/>
              </a:rPr>
              <a:t>● email the office for teacher’s attention</a:t>
            </a:r>
          </a:p>
          <a:p>
            <a:endParaRPr lang="en-GB" sz="2400" dirty="0">
              <a:latin typeface="Comic Sans MS" panose="030F0702030302020204" pitchFamily="66" charset="0"/>
            </a:endParaRPr>
          </a:p>
          <a:p>
            <a:r>
              <a:rPr lang="en-GB" sz="2400" dirty="0">
                <a:latin typeface="Comic Sans MS" panose="030F0702030302020204" pitchFamily="66" charset="0"/>
              </a:rPr>
              <a:t>● responses to emails will only be made during working hours and replied to within 24 hours where possible</a:t>
            </a:r>
          </a:p>
          <a:p>
            <a:endParaRPr lang="en-GB" sz="2400" dirty="0">
              <a:latin typeface="Comic Sans MS" panose="030F0702030302020204" pitchFamily="66" charset="0"/>
            </a:endParaRPr>
          </a:p>
          <a:p>
            <a:r>
              <a:rPr lang="en-GB" sz="2400" dirty="0">
                <a:latin typeface="Comic Sans MS" panose="030F0702030302020204" pitchFamily="66" charset="0"/>
              </a:rPr>
              <a:t>● urgent – phone the office</a:t>
            </a:r>
          </a:p>
          <a:p>
            <a:endParaRPr lang="en-GB" sz="2400" dirty="0">
              <a:latin typeface="Comic Sans MS" panose="030F0702030302020204" pitchFamily="66" charset="0"/>
            </a:endParaRPr>
          </a:p>
          <a:p>
            <a:r>
              <a:rPr lang="en-GB" sz="2400" dirty="0">
                <a:latin typeface="Comic Sans MS" panose="030F0702030302020204" pitchFamily="66" charset="0"/>
              </a:rPr>
              <a:t>● speak to class teacher at the end of the day</a:t>
            </a:r>
          </a:p>
          <a:p>
            <a:endParaRPr lang="en-GB" sz="2400" dirty="0">
              <a:latin typeface="Comic Sans MS" panose="030F0702030302020204" pitchFamily="66" charset="0"/>
            </a:endParaRPr>
          </a:p>
          <a:p>
            <a:r>
              <a:rPr lang="en-GB" sz="2400" dirty="0">
                <a:latin typeface="Comic Sans MS" panose="030F0702030302020204" pitchFamily="66" charset="0"/>
              </a:rPr>
              <a:t>● If you need to speak to the class teacher before school, please call into the school office first</a:t>
            </a:r>
          </a:p>
        </p:txBody>
      </p:sp>
    </p:spTree>
    <p:extLst>
      <p:ext uri="{BB962C8B-B14F-4D97-AF65-F5344CB8AC3E}">
        <p14:creationId xmlns:p14="http://schemas.microsoft.com/office/powerpoint/2010/main" val="926366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8608" y="467462"/>
            <a:ext cx="2105025" cy="2600325"/>
          </a:xfrm>
          <a:prstGeom prst="rect">
            <a:avLst/>
          </a:prstGeom>
        </p:spPr>
      </p:pic>
      <p:pic>
        <p:nvPicPr>
          <p:cNvPr id="3" name="Picture 2"/>
          <p:cNvPicPr>
            <a:picLocks noChangeAspect="1"/>
          </p:cNvPicPr>
          <p:nvPr/>
        </p:nvPicPr>
        <p:blipFill>
          <a:blip r:embed="rId3"/>
          <a:stretch>
            <a:fillRect/>
          </a:stretch>
        </p:blipFill>
        <p:spPr>
          <a:xfrm>
            <a:off x="8884611" y="4212196"/>
            <a:ext cx="2562225" cy="2400300"/>
          </a:xfrm>
          <a:prstGeom prst="rect">
            <a:avLst/>
          </a:prstGeom>
        </p:spPr>
      </p:pic>
      <p:sp>
        <p:nvSpPr>
          <p:cNvPr id="4" name="TextBox 3"/>
          <p:cNvSpPr txBox="1"/>
          <p:nvPr/>
        </p:nvSpPr>
        <p:spPr>
          <a:xfrm>
            <a:off x="3129566" y="2060620"/>
            <a:ext cx="7907628" cy="1754326"/>
          </a:xfrm>
          <a:prstGeom prst="rect">
            <a:avLst/>
          </a:prstGeom>
          <a:noFill/>
        </p:spPr>
        <p:txBody>
          <a:bodyPr wrap="square" rtlCol="0">
            <a:spAutoFit/>
          </a:bodyPr>
          <a:lstStyle/>
          <a:p>
            <a:r>
              <a:rPr lang="en-GB" sz="5400" dirty="0">
                <a:latin typeface="Comic Sans MS" panose="030F0702030302020204" pitchFamily="66" charset="0"/>
              </a:rPr>
              <a:t>Thank you for listening – any questions?</a:t>
            </a:r>
          </a:p>
        </p:txBody>
      </p:sp>
    </p:spTree>
    <p:extLst>
      <p:ext uri="{BB962C8B-B14F-4D97-AF65-F5344CB8AC3E}">
        <p14:creationId xmlns:p14="http://schemas.microsoft.com/office/powerpoint/2010/main" val="20716204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u="sng" dirty="0">
                <a:latin typeface="Comic Sans MS" panose="030F0702030302020204" pitchFamily="66" charset="0"/>
              </a:rPr>
              <a:t>Behaviour Policy &amp; Expectations</a:t>
            </a:r>
          </a:p>
        </p:txBody>
      </p:sp>
      <p:sp>
        <p:nvSpPr>
          <p:cNvPr id="3" name="TextBox 2"/>
          <p:cNvSpPr txBox="1"/>
          <p:nvPr/>
        </p:nvSpPr>
        <p:spPr>
          <a:xfrm>
            <a:off x="729442" y="1027906"/>
            <a:ext cx="10733116" cy="5509200"/>
          </a:xfrm>
          <a:prstGeom prst="rect">
            <a:avLst/>
          </a:prstGeom>
          <a:noFill/>
        </p:spPr>
        <p:txBody>
          <a:bodyPr wrap="square" rtlCol="0">
            <a:spAutoFit/>
          </a:bodyPr>
          <a:lstStyle/>
          <a:p>
            <a:r>
              <a:rPr lang="en-GB" sz="2800" dirty="0">
                <a:latin typeface="Comic Sans MS" panose="030F0702030302020204" pitchFamily="66" charset="0"/>
              </a:rPr>
              <a:t>High expectations – behaviour for learning, levels of effort, attendance &amp; punctuality.</a:t>
            </a:r>
          </a:p>
          <a:p>
            <a:endParaRPr lang="en-GB" sz="2800" dirty="0">
              <a:latin typeface="Comic Sans MS" panose="030F0702030302020204" pitchFamily="66" charset="0"/>
            </a:endParaRPr>
          </a:p>
          <a:p>
            <a:r>
              <a:rPr lang="en-GB" sz="2400" dirty="0">
                <a:latin typeface="Comic Sans MS" panose="030F0702030302020204" pitchFamily="66" charset="0"/>
              </a:rPr>
              <a:t>New system of behaviour sanctions.</a:t>
            </a:r>
          </a:p>
          <a:p>
            <a:endParaRPr lang="en-GB" sz="2400" dirty="0">
              <a:latin typeface="Comic Sans MS" panose="030F0702030302020204" pitchFamily="66" charset="0"/>
            </a:endParaRPr>
          </a:p>
          <a:p>
            <a:r>
              <a:rPr lang="en-GB" sz="2400" dirty="0">
                <a:latin typeface="Comic Sans MS" panose="030F0702030302020204" pitchFamily="66" charset="0"/>
              </a:rPr>
              <a:t>Yellow warning – low level disruptions = Reminder to change behaviour, name on the board </a:t>
            </a:r>
          </a:p>
          <a:p>
            <a:endParaRPr lang="en-GB" sz="2400" dirty="0">
              <a:latin typeface="Comic Sans MS" panose="030F0702030302020204" pitchFamily="66" charset="0"/>
            </a:endParaRPr>
          </a:p>
          <a:p>
            <a:r>
              <a:rPr lang="en-GB" sz="2400" dirty="0">
                <a:latin typeface="Comic Sans MS" panose="030F0702030302020204" pitchFamily="66" charset="0"/>
              </a:rPr>
              <a:t>Orange – increase in level of disruption or repetition of yellow behaviour – 10 minutes of break missed – reflection sheet completed</a:t>
            </a:r>
          </a:p>
          <a:p>
            <a:endParaRPr lang="en-GB" sz="2400" dirty="0">
              <a:latin typeface="Comic Sans MS" panose="030F0702030302020204" pitchFamily="66" charset="0"/>
            </a:endParaRPr>
          </a:p>
          <a:p>
            <a:r>
              <a:rPr lang="en-GB" sz="2400" dirty="0">
                <a:latin typeface="Comic Sans MS" panose="030F0702030302020204" pitchFamily="66" charset="0"/>
              </a:rPr>
              <a:t>Red 1, 2 &amp; 3 – more serious behaviour – 15 or 30 minutes of break or lunch missed or possible exclusion – reflection sheet completed.</a:t>
            </a:r>
          </a:p>
          <a:p>
            <a:endParaRPr lang="en-GB" sz="28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rot="1542785">
            <a:off x="10418260" y="1682692"/>
            <a:ext cx="1559948" cy="1341555"/>
          </a:xfrm>
          <a:prstGeom prst="rect">
            <a:avLst/>
          </a:prstGeom>
        </p:spPr>
      </p:pic>
    </p:spTree>
    <p:extLst>
      <p:ext uri="{BB962C8B-B14F-4D97-AF65-F5344CB8AC3E}">
        <p14:creationId xmlns:p14="http://schemas.microsoft.com/office/powerpoint/2010/main" val="988685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E1735D-03BF-43B9-B12E-43CE64563B37}"/>
              </a:ext>
            </a:extLst>
          </p:cNvPr>
          <p:cNvSpPr/>
          <p:nvPr/>
        </p:nvSpPr>
        <p:spPr>
          <a:xfrm>
            <a:off x="1098404" y="962303"/>
            <a:ext cx="2760692" cy="461665"/>
          </a:xfrm>
          <a:prstGeom prst="rect">
            <a:avLst/>
          </a:prstGeom>
        </p:spPr>
        <p:txBody>
          <a:bodyPr wrap="none">
            <a:spAutoFit/>
          </a:bodyPr>
          <a:lstStyle/>
          <a:p>
            <a:r>
              <a:rPr lang="en-GB" sz="2400" dirty="0">
                <a:latin typeface="Comic Sans MS" panose="030F0702030302020204" pitchFamily="66" charset="0"/>
              </a:rPr>
              <a:t>• Curriculum Maps</a:t>
            </a:r>
          </a:p>
        </p:txBody>
      </p:sp>
      <p:sp>
        <p:nvSpPr>
          <p:cNvPr id="6" name="Rectangle 5">
            <a:extLst>
              <a:ext uri="{FF2B5EF4-FFF2-40B4-BE49-F238E27FC236}">
                <a16:creationId xmlns:a16="http://schemas.microsoft.com/office/drawing/2014/main" id="{F8D146FC-18A7-4E62-ABFA-0B646754D087}"/>
              </a:ext>
            </a:extLst>
          </p:cNvPr>
          <p:cNvSpPr/>
          <p:nvPr/>
        </p:nvSpPr>
        <p:spPr>
          <a:xfrm>
            <a:off x="1098404" y="1511622"/>
            <a:ext cx="9674443" cy="461665"/>
          </a:xfrm>
          <a:prstGeom prst="rect">
            <a:avLst/>
          </a:prstGeom>
        </p:spPr>
        <p:txBody>
          <a:bodyPr wrap="none">
            <a:spAutoFit/>
          </a:bodyPr>
          <a:lstStyle/>
          <a:p>
            <a:r>
              <a:rPr lang="en-GB" sz="2400" dirty="0">
                <a:latin typeface="Comic Sans MS" panose="030F0702030302020204" pitchFamily="66" charset="0"/>
              </a:rPr>
              <a:t>• Uniform &amp; PE kit (Wednesday &amp; Friday, after swimming finishes)</a:t>
            </a:r>
          </a:p>
        </p:txBody>
      </p:sp>
      <p:sp>
        <p:nvSpPr>
          <p:cNvPr id="7" name="Rectangle 6">
            <a:extLst>
              <a:ext uri="{FF2B5EF4-FFF2-40B4-BE49-F238E27FC236}">
                <a16:creationId xmlns:a16="http://schemas.microsoft.com/office/drawing/2014/main" id="{D454C5D2-1C45-4A0C-B8DA-C30932AFA70F}"/>
              </a:ext>
            </a:extLst>
          </p:cNvPr>
          <p:cNvSpPr/>
          <p:nvPr/>
        </p:nvSpPr>
        <p:spPr>
          <a:xfrm>
            <a:off x="1307595" y="2496301"/>
            <a:ext cx="7287572" cy="461665"/>
          </a:xfrm>
          <a:prstGeom prst="rect">
            <a:avLst/>
          </a:prstGeom>
        </p:spPr>
        <p:txBody>
          <a:bodyPr wrap="none">
            <a:spAutoFit/>
          </a:bodyPr>
          <a:lstStyle/>
          <a:p>
            <a:pPr marL="342900" indent="-342900">
              <a:buFontTx/>
              <a:buChar char="-"/>
            </a:pPr>
            <a:r>
              <a:rPr lang="en-GB" sz="2400" dirty="0">
                <a:latin typeface="Comic Sans MS" panose="030F0702030302020204" pitchFamily="66" charset="0"/>
              </a:rPr>
              <a:t>Please, please, please name your child’s uniform</a:t>
            </a:r>
          </a:p>
        </p:txBody>
      </p:sp>
      <p:sp>
        <p:nvSpPr>
          <p:cNvPr id="8" name="Rectangle 7">
            <a:extLst>
              <a:ext uri="{FF2B5EF4-FFF2-40B4-BE49-F238E27FC236}">
                <a16:creationId xmlns:a16="http://schemas.microsoft.com/office/drawing/2014/main" id="{CCE3E4FE-881C-434D-BFA9-2E34311BC6EB}"/>
              </a:ext>
            </a:extLst>
          </p:cNvPr>
          <p:cNvSpPr/>
          <p:nvPr/>
        </p:nvSpPr>
        <p:spPr>
          <a:xfrm>
            <a:off x="1307595" y="3289495"/>
            <a:ext cx="4423006" cy="461665"/>
          </a:xfrm>
          <a:prstGeom prst="rect">
            <a:avLst/>
          </a:prstGeom>
        </p:spPr>
        <p:txBody>
          <a:bodyPr wrap="none">
            <a:spAutoFit/>
          </a:bodyPr>
          <a:lstStyle/>
          <a:p>
            <a:pPr marL="342900" indent="-342900">
              <a:buFontTx/>
              <a:buChar char="-"/>
            </a:pPr>
            <a:r>
              <a:rPr lang="en-GB" sz="2400" dirty="0">
                <a:latin typeface="Comic Sans MS" panose="030F0702030302020204" pitchFamily="66" charset="0"/>
              </a:rPr>
              <a:t>Help from school if needed</a:t>
            </a:r>
          </a:p>
        </p:txBody>
      </p:sp>
      <p:sp>
        <p:nvSpPr>
          <p:cNvPr id="9" name="Rectangle 8">
            <a:extLst>
              <a:ext uri="{FF2B5EF4-FFF2-40B4-BE49-F238E27FC236}">
                <a16:creationId xmlns:a16="http://schemas.microsoft.com/office/drawing/2014/main" id="{F7C75F16-AE7E-4AFD-8A97-26F5512DC43D}"/>
              </a:ext>
            </a:extLst>
          </p:cNvPr>
          <p:cNvSpPr/>
          <p:nvPr/>
        </p:nvSpPr>
        <p:spPr>
          <a:xfrm>
            <a:off x="1307595" y="4209151"/>
            <a:ext cx="9860512" cy="830997"/>
          </a:xfrm>
          <a:prstGeom prst="rect">
            <a:avLst/>
          </a:prstGeom>
        </p:spPr>
        <p:txBody>
          <a:bodyPr wrap="square">
            <a:spAutoFit/>
          </a:bodyPr>
          <a:lstStyle/>
          <a:p>
            <a:pPr marL="342900" indent="-342900">
              <a:buFontTx/>
              <a:buChar char="-"/>
            </a:pPr>
            <a:r>
              <a:rPr lang="en-GB" sz="2400" dirty="0">
                <a:latin typeface="Comic Sans MS" panose="030F0702030302020204" pitchFamily="66" charset="0"/>
              </a:rPr>
              <a:t>Jewellery – basic wrist watch, studs if earrings worn (removed for swimming, removed or taped on PE days)</a:t>
            </a:r>
          </a:p>
        </p:txBody>
      </p:sp>
      <p:sp>
        <p:nvSpPr>
          <p:cNvPr id="10" name="Rectangle 9">
            <a:extLst>
              <a:ext uri="{FF2B5EF4-FFF2-40B4-BE49-F238E27FC236}">
                <a16:creationId xmlns:a16="http://schemas.microsoft.com/office/drawing/2014/main" id="{C473DBE8-F31F-4EB0-B892-10A43A63AB0D}"/>
              </a:ext>
            </a:extLst>
          </p:cNvPr>
          <p:cNvSpPr/>
          <p:nvPr/>
        </p:nvSpPr>
        <p:spPr>
          <a:xfrm>
            <a:off x="1309548" y="5251112"/>
            <a:ext cx="9858559" cy="830997"/>
          </a:xfrm>
          <a:prstGeom prst="rect">
            <a:avLst/>
          </a:prstGeom>
        </p:spPr>
        <p:txBody>
          <a:bodyPr wrap="square">
            <a:spAutoFit/>
          </a:bodyPr>
          <a:lstStyle/>
          <a:p>
            <a:pPr marL="342900" indent="-342900">
              <a:buFontTx/>
              <a:buChar char="-"/>
            </a:pPr>
            <a:r>
              <a:rPr lang="en-GB" sz="2400" dirty="0">
                <a:latin typeface="Comic Sans MS" panose="030F0702030302020204" pitchFamily="66" charset="0"/>
              </a:rPr>
              <a:t>Long hair must be completely tied back with a simple hair band or plain scrunchie – head lice!</a:t>
            </a:r>
          </a:p>
        </p:txBody>
      </p:sp>
      <p:sp>
        <p:nvSpPr>
          <p:cNvPr id="3" name="TextBox 2"/>
          <p:cNvSpPr txBox="1"/>
          <p:nvPr/>
        </p:nvSpPr>
        <p:spPr>
          <a:xfrm>
            <a:off x="6031345" y="386367"/>
            <a:ext cx="5375564" cy="1292662"/>
          </a:xfrm>
          <a:prstGeom prst="rect">
            <a:avLst/>
          </a:prstGeom>
          <a:noFill/>
        </p:spPr>
        <p:txBody>
          <a:bodyPr wrap="square" rtlCol="0">
            <a:spAutoFit/>
          </a:bodyPr>
          <a:lstStyle/>
          <a:p>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mic Sans MS" panose="030F0702030302020204" pitchFamily="66" charset="0"/>
              </a:rPr>
              <a:t>REMINDERS</a:t>
            </a:r>
          </a:p>
          <a:p>
            <a:endParaRPr lang="en-GB" dirty="0"/>
          </a:p>
        </p:txBody>
      </p:sp>
    </p:spTree>
    <p:extLst>
      <p:ext uri="{BB962C8B-B14F-4D97-AF65-F5344CB8AC3E}">
        <p14:creationId xmlns:p14="http://schemas.microsoft.com/office/powerpoint/2010/main" val="37134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E43307-EA91-4D18-AF50-5F95D061AF78}"/>
              </a:ext>
            </a:extLst>
          </p:cNvPr>
          <p:cNvSpPr/>
          <p:nvPr/>
        </p:nvSpPr>
        <p:spPr>
          <a:xfrm>
            <a:off x="1346979" y="837190"/>
            <a:ext cx="8339142" cy="461665"/>
          </a:xfrm>
          <a:prstGeom prst="rect">
            <a:avLst/>
          </a:prstGeom>
        </p:spPr>
        <p:txBody>
          <a:bodyPr wrap="none">
            <a:spAutoFit/>
          </a:bodyPr>
          <a:lstStyle/>
          <a:p>
            <a:r>
              <a:rPr lang="en-GB" sz="2400" dirty="0">
                <a:latin typeface="Comic Sans MS" panose="030F0702030302020204" pitchFamily="66" charset="0"/>
              </a:rPr>
              <a:t>• No nuts please – lunch boxes &amp; birthday sweets (halal). </a:t>
            </a:r>
          </a:p>
        </p:txBody>
      </p:sp>
      <p:sp>
        <p:nvSpPr>
          <p:cNvPr id="8" name="Rectangle 7">
            <a:extLst>
              <a:ext uri="{FF2B5EF4-FFF2-40B4-BE49-F238E27FC236}">
                <a16:creationId xmlns:a16="http://schemas.microsoft.com/office/drawing/2014/main" id="{4ABC6ED9-5270-45F0-B6FD-ED43AEE26CF1}"/>
              </a:ext>
            </a:extLst>
          </p:cNvPr>
          <p:cNvSpPr/>
          <p:nvPr/>
        </p:nvSpPr>
        <p:spPr>
          <a:xfrm>
            <a:off x="1346979" y="3160211"/>
            <a:ext cx="7709162" cy="461665"/>
          </a:xfrm>
          <a:prstGeom prst="rect">
            <a:avLst/>
          </a:prstGeom>
        </p:spPr>
        <p:txBody>
          <a:bodyPr wrap="none">
            <a:spAutoFit/>
          </a:bodyPr>
          <a:lstStyle/>
          <a:p>
            <a:r>
              <a:rPr lang="en-GB" sz="2400" dirty="0">
                <a:latin typeface="Comic Sans MS" panose="030F0702030302020204" pitchFamily="66" charset="0"/>
              </a:rPr>
              <a:t>• Presentation will be available on the school website</a:t>
            </a:r>
          </a:p>
        </p:txBody>
      </p:sp>
      <p:sp>
        <p:nvSpPr>
          <p:cNvPr id="9" name="Rectangle 8">
            <a:extLst>
              <a:ext uri="{FF2B5EF4-FFF2-40B4-BE49-F238E27FC236}">
                <a16:creationId xmlns:a16="http://schemas.microsoft.com/office/drawing/2014/main" id="{B37B3F0A-6B8F-4807-8293-DC9A6EBC73DF}"/>
              </a:ext>
            </a:extLst>
          </p:cNvPr>
          <p:cNvSpPr/>
          <p:nvPr/>
        </p:nvSpPr>
        <p:spPr>
          <a:xfrm>
            <a:off x="1346979" y="2114117"/>
            <a:ext cx="5012911" cy="461665"/>
          </a:xfrm>
          <a:prstGeom prst="rect">
            <a:avLst/>
          </a:prstGeom>
        </p:spPr>
        <p:txBody>
          <a:bodyPr wrap="none">
            <a:spAutoFit/>
          </a:bodyPr>
          <a:lstStyle/>
          <a:p>
            <a:r>
              <a:rPr lang="en-GB" sz="2400" dirty="0">
                <a:latin typeface="Comic Sans MS" panose="030F0702030302020204" pitchFamily="66" charset="0"/>
              </a:rPr>
              <a:t>• Break time snack –  fruit or veg </a:t>
            </a:r>
          </a:p>
        </p:txBody>
      </p:sp>
    </p:spTree>
    <p:extLst>
      <p:ext uri="{BB962C8B-B14F-4D97-AF65-F5344CB8AC3E}">
        <p14:creationId xmlns:p14="http://schemas.microsoft.com/office/powerpoint/2010/main" val="235384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5223" y="590204"/>
            <a:ext cx="9717578" cy="707886"/>
          </a:xfrm>
          <a:prstGeom prst="rect">
            <a:avLst/>
          </a:prstGeom>
          <a:noFill/>
        </p:spPr>
        <p:txBody>
          <a:bodyPr wrap="square" rtlCol="0">
            <a:spAutoFit/>
          </a:bodyPr>
          <a:lstStyle/>
          <a:p>
            <a:r>
              <a:rPr lang="en-GB" sz="4000" u="sng" dirty="0">
                <a:latin typeface="Comic Sans MS" panose="030F0702030302020204" pitchFamily="66" charset="0"/>
              </a:rPr>
              <a:t>Reflective Learning Time – Lunchtime </a:t>
            </a:r>
          </a:p>
        </p:txBody>
      </p:sp>
      <p:sp>
        <p:nvSpPr>
          <p:cNvPr id="3" name="TextBox 2"/>
          <p:cNvSpPr txBox="1"/>
          <p:nvPr/>
        </p:nvSpPr>
        <p:spPr>
          <a:xfrm>
            <a:off x="598516" y="1778924"/>
            <a:ext cx="11205557" cy="2554545"/>
          </a:xfrm>
          <a:prstGeom prst="rect">
            <a:avLst/>
          </a:prstGeom>
          <a:noFill/>
        </p:spPr>
        <p:txBody>
          <a:bodyPr wrap="square" rtlCol="0">
            <a:spAutoFit/>
          </a:bodyPr>
          <a:lstStyle/>
          <a:p>
            <a:r>
              <a:rPr lang="en-GB" sz="3200" dirty="0">
                <a:latin typeface="Comic Sans MS" panose="030F0702030302020204" pitchFamily="66" charset="0"/>
              </a:rPr>
              <a:t>Occasionally, pupils will be asked to rewrite or finish off work that they were expected to complete in a lesson.</a:t>
            </a:r>
          </a:p>
          <a:p>
            <a:endParaRPr lang="en-GB" sz="3200" dirty="0">
              <a:latin typeface="Comic Sans MS" panose="030F0702030302020204" pitchFamily="66" charset="0"/>
            </a:endParaRPr>
          </a:p>
          <a:p>
            <a:r>
              <a:rPr lang="en-GB" sz="3200" dirty="0">
                <a:latin typeface="Comic Sans MS" panose="030F0702030302020204" pitchFamily="66" charset="0"/>
              </a:rPr>
              <a:t>This involves going to the Duty Teacher’s classroom and completing the work before going out to play/eat.</a:t>
            </a:r>
          </a:p>
        </p:txBody>
      </p:sp>
    </p:spTree>
    <p:extLst>
      <p:ext uri="{BB962C8B-B14F-4D97-AF65-F5344CB8AC3E}">
        <p14:creationId xmlns:p14="http://schemas.microsoft.com/office/powerpoint/2010/main" val="3275212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09950" y="-66706"/>
            <a:ext cx="6168043" cy="1107996"/>
          </a:xfrm>
          <a:prstGeom prst="rect">
            <a:avLst/>
          </a:prstGeom>
          <a:noFill/>
        </p:spPr>
        <p:txBody>
          <a:bodyPr wrap="square" rtlCol="0">
            <a:spAutoFit/>
          </a:bodyPr>
          <a:lstStyle/>
          <a:p>
            <a:pPr algn="ctr"/>
            <a:r>
              <a:rPr lang="en-GB" sz="6600" u="sng" dirty="0">
                <a:latin typeface="Comic Sans MS" panose="030F0702030302020204" pitchFamily="66" charset="0"/>
              </a:rPr>
              <a:t>Home Learning</a:t>
            </a:r>
          </a:p>
        </p:txBody>
      </p:sp>
      <p:sp>
        <p:nvSpPr>
          <p:cNvPr id="4" name="TextBox 3"/>
          <p:cNvSpPr txBox="1"/>
          <p:nvPr/>
        </p:nvSpPr>
        <p:spPr>
          <a:xfrm>
            <a:off x="549561" y="1484636"/>
            <a:ext cx="11288685" cy="5301451"/>
          </a:xfrm>
          <a:prstGeom prst="rect">
            <a:avLst/>
          </a:prstGeom>
          <a:noFill/>
        </p:spPr>
        <p:txBody>
          <a:bodyPr wrap="square" rtlCol="0">
            <a:spAutoFit/>
          </a:bodyPr>
          <a:lstStyle/>
          <a:p>
            <a:endParaRPr lang="en-GB" sz="1400" dirty="0">
              <a:latin typeface="Comic Sans MS" panose="030F0702030302020204" pitchFamily="66" charset="0"/>
            </a:endParaRPr>
          </a:p>
          <a:p>
            <a:r>
              <a:rPr lang="en-GB" sz="2400" b="1" dirty="0">
                <a:latin typeface="Comic Sans MS" panose="030F0702030302020204" pitchFamily="66" charset="0"/>
              </a:rPr>
              <a:t>At least 30 minutes of Times Table Rock Stars each week. This will be checked every Thursday morning. If the required amount of time is not completed, then it will be completed on Thursday lunchtime.</a:t>
            </a:r>
          </a:p>
          <a:p>
            <a:endParaRPr lang="en-GB" sz="1050" dirty="0">
              <a:latin typeface="Comic Sans MS" panose="030F0702030302020204" pitchFamily="66" charset="0"/>
            </a:endParaRPr>
          </a:p>
          <a:p>
            <a:endParaRPr lang="en-GB" sz="1100" dirty="0">
              <a:latin typeface="Comic Sans MS" panose="030F0702030302020204" pitchFamily="66" charset="0"/>
            </a:endParaRPr>
          </a:p>
          <a:p>
            <a:r>
              <a:rPr lang="en-GB" sz="2400" b="1" dirty="0">
                <a:latin typeface="Comic Sans MS" panose="030F0702030302020204" pitchFamily="66" charset="0"/>
              </a:rPr>
              <a:t>Reading – School reading book - Minimum of 4 entries on the Reading Log Bookmark each week </a:t>
            </a:r>
            <a:r>
              <a:rPr lang="en-GB" sz="2400" dirty="0">
                <a:latin typeface="Comic Sans MS" panose="030F0702030302020204" pitchFamily="66" charset="0"/>
              </a:rPr>
              <a:t>(Date, book title, pages read.) Parents/carers please initial each time. Reading books and bookmarks should be in school everyday but are checked every Friday.</a:t>
            </a:r>
          </a:p>
          <a:p>
            <a:endParaRPr lang="en-GB" sz="1100" dirty="0">
              <a:latin typeface="Comic Sans MS" panose="030F0702030302020204" pitchFamily="66" charset="0"/>
            </a:endParaRPr>
          </a:p>
          <a:p>
            <a:r>
              <a:rPr lang="en-GB" sz="2400" b="1" dirty="0">
                <a:latin typeface="Comic Sans MS" panose="030F0702030302020204" pitchFamily="66" charset="0"/>
              </a:rPr>
              <a:t>Reading Journals (purple book) At least 2 x good quality Reading Journal activities to be completed over half a term. This can be from any book that they are reading.</a:t>
            </a:r>
          </a:p>
          <a:p>
            <a:r>
              <a:rPr lang="en-GB" sz="2400" b="1" dirty="0">
                <a:latin typeface="Comic Sans MS" panose="030F0702030302020204" pitchFamily="66" charset="0"/>
              </a:rPr>
              <a:t>Reading Journals should be in school every Friday.</a:t>
            </a:r>
            <a:endParaRPr lang="en-GB" sz="2800" dirty="0">
              <a:latin typeface="Comic Sans MS" panose="030F0702030302020204" pitchFamily="66" charset="0"/>
            </a:endParaRPr>
          </a:p>
          <a:p>
            <a:endParaRPr lang="en-GB" sz="2800" dirty="0">
              <a:latin typeface="Comic Sans MS" panose="030F0702030302020204" pitchFamily="66" charset="0"/>
            </a:endParaRPr>
          </a:p>
        </p:txBody>
      </p:sp>
      <p:pic>
        <p:nvPicPr>
          <p:cNvPr id="5" name="Picture 2" descr="http://www.brecknock.camden.sch.uk/wp-content/uploads/2013/11/9330004_ori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8975" y="211096"/>
            <a:ext cx="972588" cy="972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home wo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571" y="211096"/>
            <a:ext cx="1554480" cy="87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2811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96231" y="866442"/>
            <a:ext cx="9482904" cy="707886"/>
          </a:xfrm>
          <a:prstGeom prst="rect">
            <a:avLst/>
          </a:prstGeom>
          <a:noFill/>
        </p:spPr>
        <p:txBody>
          <a:bodyPr wrap="square" rtlCol="0">
            <a:spAutoFit/>
          </a:bodyPr>
          <a:lstStyle/>
          <a:p>
            <a:r>
              <a:rPr lang="en-GB" sz="4000" b="1" u="sng" dirty="0">
                <a:latin typeface="Comic Sans MS" panose="030F0702030302020204" pitchFamily="66" charset="0"/>
              </a:rPr>
              <a:t>Reading Journals – Purple A5 books</a:t>
            </a:r>
          </a:p>
        </p:txBody>
      </p:sp>
      <p:sp>
        <p:nvSpPr>
          <p:cNvPr id="4" name="TextBox 3"/>
          <p:cNvSpPr txBox="1"/>
          <p:nvPr/>
        </p:nvSpPr>
        <p:spPr>
          <a:xfrm>
            <a:off x="508481" y="2082514"/>
            <a:ext cx="11101589" cy="2554545"/>
          </a:xfrm>
          <a:prstGeom prst="rect">
            <a:avLst/>
          </a:prstGeom>
          <a:noFill/>
        </p:spPr>
        <p:txBody>
          <a:bodyPr wrap="square" rtlCol="0">
            <a:spAutoFit/>
          </a:bodyPr>
          <a:lstStyle/>
          <a:p>
            <a:r>
              <a:rPr lang="en-GB" sz="3200" dirty="0">
                <a:latin typeface="Comic Sans MS" panose="030F0702030302020204" pitchFamily="66" charset="0"/>
              </a:rPr>
              <a:t>• Regular reading is crucial to improving both fluency and comprehension </a:t>
            </a:r>
          </a:p>
          <a:p>
            <a:r>
              <a:rPr lang="en-GB" sz="3200" dirty="0">
                <a:latin typeface="Comic Sans MS" panose="030F0702030302020204" pitchFamily="66" charset="0"/>
              </a:rPr>
              <a:t>• Reading is a vital part of becoming a better writer</a:t>
            </a:r>
          </a:p>
          <a:p>
            <a:r>
              <a:rPr lang="en-GB" sz="3200" dirty="0">
                <a:latin typeface="Comic Sans MS" panose="030F0702030302020204" pitchFamily="66" charset="0"/>
              </a:rPr>
              <a:t>• Quality of reading books </a:t>
            </a:r>
          </a:p>
          <a:p>
            <a:r>
              <a:rPr lang="en-GB" sz="3200" dirty="0">
                <a:latin typeface="Comic Sans MS" panose="030F0702030302020204" pitchFamily="66" charset="0"/>
              </a:rPr>
              <a:t>• Selection of activities to complete in the first pages.</a:t>
            </a:r>
          </a:p>
        </p:txBody>
      </p:sp>
      <p:pic>
        <p:nvPicPr>
          <p:cNvPr id="1026" name="Picture 2" descr="http://www.softballperformance.com/wp-content/uploads/2008/12/reading-boo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609" y="98739"/>
            <a:ext cx="1673225" cy="189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035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2567464" y="-1131771"/>
            <a:ext cx="6822063" cy="9085605"/>
          </a:xfrm>
          <a:prstGeom prst="rect">
            <a:avLst/>
          </a:prstGeom>
        </p:spPr>
      </p:pic>
    </p:spTree>
    <p:extLst>
      <p:ext uri="{BB962C8B-B14F-4D97-AF65-F5344CB8AC3E}">
        <p14:creationId xmlns:p14="http://schemas.microsoft.com/office/powerpoint/2010/main" val="21394766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2644203" y="-1008331"/>
            <a:ext cx="6539994" cy="8970040"/>
          </a:xfrm>
          <a:prstGeom prst="rect">
            <a:avLst/>
          </a:prstGeom>
        </p:spPr>
      </p:pic>
    </p:spTree>
    <p:extLst>
      <p:ext uri="{BB962C8B-B14F-4D97-AF65-F5344CB8AC3E}">
        <p14:creationId xmlns:p14="http://schemas.microsoft.com/office/powerpoint/2010/main" val="16925930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1782</TotalTime>
  <Words>786</Words>
  <Application>Microsoft Office PowerPoint</Application>
  <PresentationFormat>Widescreen</PresentationFormat>
  <Paragraphs>81</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Book Antiqua</vt:lpstr>
      <vt:lpstr>Calibri</vt:lpstr>
      <vt:lpstr>Calibri Light</vt:lpstr>
      <vt:lpstr>Comic Sans MS</vt:lpstr>
      <vt:lpstr>Ubuntu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Maths</vt:lpstr>
      <vt:lpstr>E-SAFETY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dc:creator>
  <cp:lastModifiedBy>jhill</cp:lastModifiedBy>
  <cp:revision>88</cp:revision>
  <dcterms:created xsi:type="dcterms:W3CDTF">2017-09-17T16:27:51Z</dcterms:created>
  <dcterms:modified xsi:type="dcterms:W3CDTF">2025-09-15T15:30:53Z</dcterms:modified>
</cp:coreProperties>
</file>